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520" r:id="rId3"/>
    <p:sldId id="521" r:id="rId4"/>
    <p:sldId id="493" r:id="rId5"/>
    <p:sldId id="498" r:id="rId6"/>
    <p:sldId id="499" r:id="rId7"/>
    <p:sldId id="956" r:id="rId8"/>
    <p:sldId id="502" r:id="rId9"/>
    <p:sldId id="987" r:id="rId10"/>
    <p:sldId id="959" r:id="rId11"/>
    <p:sldId id="505" r:id="rId12"/>
    <p:sldId id="962" r:id="rId13"/>
    <p:sldId id="506" r:id="rId14"/>
    <p:sldId id="497" r:id="rId15"/>
    <p:sldId id="495" r:id="rId16"/>
    <p:sldId id="966" r:id="rId17"/>
    <p:sldId id="967" r:id="rId18"/>
    <p:sldId id="480" r:id="rId19"/>
    <p:sldId id="872" r:id="rId20"/>
    <p:sldId id="873" r:id="rId21"/>
    <p:sldId id="968" r:id="rId22"/>
    <p:sldId id="969" r:id="rId23"/>
    <p:sldId id="1013" r:id="rId24"/>
    <p:sldId id="1014" r:id="rId25"/>
    <p:sldId id="1015" r:id="rId26"/>
    <p:sldId id="1016" r:id="rId27"/>
    <p:sldId id="1017" r:id="rId28"/>
    <p:sldId id="1018" r:id="rId29"/>
    <p:sldId id="1019" r:id="rId30"/>
    <p:sldId id="1020" r:id="rId31"/>
    <p:sldId id="1021" r:id="rId32"/>
    <p:sldId id="1022" r:id="rId33"/>
    <p:sldId id="970" r:id="rId34"/>
    <p:sldId id="971" r:id="rId35"/>
    <p:sldId id="1003" r:id="rId36"/>
    <p:sldId id="1004" r:id="rId37"/>
    <p:sldId id="1005" r:id="rId38"/>
    <p:sldId id="1007" r:id="rId39"/>
    <p:sldId id="1006" r:id="rId40"/>
    <p:sldId id="1008" r:id="rId41"/>
    <p:sldId id="1009" r:id="rId42"/>
    <p:sldId id="1010" r:id="rId43"/>
    <p:sldId id="1011" r:id="rId44"/>
    <p:sldId id="1012" r:id="rId45"/>
    <p:sldId id="981" r:id="rId46"/>
    <p:sldId id="982" r:id="rId47"/>
    <p:sldId id="988" r:id="rId48"/>
    <p:sldId id="989" r:id="rId49"/>
    <p:sldId id="983" r:id="rId50"/>
    <p:sldId id="984" r:id="rId51"/>
    <p:sldId id="999" r:id="rId52"/>
    <p:sldId id="1000" r:id="rId53"/>
    <p:sldId id="1001" r:id="rId54"/>
    <p:sldId id="998" r:id="rId55"/>
    <p:sldId id="1002" r:id="rId56"/>
    <p:sldId id="997" r:id="rId57"/>
    <p:sldId id="978" r:id="rId58"/>
    <p:sldId id="1032" r:id="rId59"/>
    <p:sldId id="1033" r:id="rId60"/>
    <p:sldId id="1031" r:id="rId61"/>
    <p:sldId id="1046" r:id="rId62"/>
    <p:sldId id="979" r:id="rId63"/>
    <p:sldId id="1030" r:id="rId64"/>
    <p:sldId id="1026" r:id="rId65"/>
    <p:sldId id="1028" r:id="rId66"/>
    <p:sldId id="1029" r:id="rId67"/>
    <p:sldId id="1027" r:id="rId68"/>
    <p:sldId id="1034" r:id="rId69"/>
    <p:sldId id="1035" r:id="rId70"/>
    <p:sldId id="1036" r:id="rId71"/>
    <p:sldId id="1037" r:id="rId72"/>
    <p:sldId id="1038" r:id="rId73"/>
    <p:sldId id="1039" r:id="rId74"/>
    <p:sldId id="1040" r:id="rId75"/>
    <p:sldId id="1041" r:id="rId76"/>
    <p:sldId id="1042" r:id="rId77"/>
    <p:sldId id="1043" r:id="rId78"/>
    <p:sldId id="1023" r:id="rId79"/>
    <p:sldId id="1044" r:id="rId80"/>
    <p:sldId id="1045" r:id="rId81"/>
    <p:sldId id="990" r:id="rId82"/>
    <p:sldId id="991" r:id="rId83"/>
    <p:sldId id="992" r:id="rId84"/>
    <p:sldId id="994" r:id="rId85"/>
    <p:sldId id="993" r:id="rId86"/>
    <p:sldId id="995" r:id="rId87"/>
    <p:sldId id="996" r:id="rId88"/>
    <p:sldId id="980" r:id="rId89"/>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4"/>
    <p:restoredTop sz="94637"/>
  </p:normalViewPr>
  <p:slideViewPr>
    <p:cSldViewPr snapToGrid="0" snapToObjects="1">
      <p:cViewPr varScale="1">
        <p:scale>
          <a:sx n="128" d="100"/>
          <a:sy n="128" d="100"/>
        </p:scale>
        <p:origin x="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trimzi.io/docs/operators/latest/using.html#reliability_guarante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strimzi.io/docs/operators/latest/using.html#reliability_guarante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Bandwidth-delay_produc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confluent.io/platform/current/kafka/authentication_ssl.html#kafka-ssl-authentic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docs.confluent.io/platform/current/kafka/monitoring.html#broker-metric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docs.confluent.io/platform/current/kafka/monitoring.html#broker-metric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cs.confluent.io/platform/current/kafka/monitoring.html#per-topic-metric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confluent.io/platform/current/kafka/monitoring.html#zk-metric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brendangregg/FlameGraph" TargetMode="External"/><Relationship Id="rId2" Type="http://schemas.openxmlformats.org/officeDocument/2006/relationships/hyperlink" Target="https://github.com/jvm-profiling-tools/perf-map-ag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confluent.io/blog/kafka-without-zookeeper-a-sneak-peek/"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746628" y="1783959"/>
            <a:ext cx="4645250" cy="2889114"/>
          </a:xfrm>
        </p:spPr>
        <p:txBody>
          <a:bodyPr anchor="b">
            <a:normAutofit fontScale="90000"/>
          </a:bodyPr>
          <a:lstStyle/>
          <a:p>
            <a:pPr algn="l"/>
            <a:r>
              <a:rPr lang="en-GB" dirty="0">
                <a:solidFill>
                  <a:schemeClr val="bg1"/>
                </a:solidFill>
              </a:rPr>
              <a:t>Distributed Messaging with Apache Kafka</a:t>
            </a:r>
            <a:endParaRPr lang="pl-PL" dirty="0">
              <a:solidFill>
                <a:schemeClr val="bg1"/>
              </a:solidFill>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6746627" y="4750893"/>
            <a:ext cx="4645250" cy="1147863"/>
          </a:xfrm>
        </p:spPr>
        <p:txBody>
          <a:bodyPr anchor="t">
            <a:normAutofit/>
          </a:bodyPr>
          <a:lstStyle/>
          <a:p>
            <a:pPr algn="l"/>
            <a:r>
              <a:rPr lang="pl-PL" sz="2000" dirty="0">
                <a:solidFill>
                  <a:schemeClr val="bg1"/>
                </a:solidFill>
                <a:latin typeface="Roboto" panose="02000000000000000000" pitchFamily="2" charset="0"/>
                <a:ea typeface="Roboto" panose="02000000000000000000" pitchFamily="2" charset="0"/>
              </a:rPr>
              <a:t>Mateusz Dymiński</a:t>
            </a:r>
          </a:p>
        </p:txBody>
      </p:sp>
      <p:sp>
        <p:nvSpPr>
          <p:cNvPr id="18" name="Freeform: Shape 1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0EEE7C0-AC60-9042-AA5B-3ADA70EE5074}"/>
              </a:ext>
            </a:extLst>
          </p:cNvPr>
          <p:cNvPicPr>
            <a:picLocks noChangeAspect="1"/>
          </p:cNvPicPr>
          <p:nvPr/>
        </p:nvPicPr>
        <p:blipFill>
          <a:blip r:embed="rId2"/>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0600054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12</a:t>
            </a:r>
          </a:p>
        </p:txBody>
      </p:sp>
    </p:spTree>
    <p:extLst>
      <p:ext uri="{BB962C8B-B14F-4D97-AF65-F5344CB8AC3E}">
        <p14:creationId xmlns:p14="http://schemas.microsoft.com/office/powerpoint/2010/main" val="28437221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Expanding your 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Adding servers to a Kafka cluster is easy, just assign them a unique broker id and start up Kafka on your new servers. </a:t>
            </a:r>
          </a:p>
          <a:p>
            <a:r>
              <a:rPr lang="en-GB" dirty="0">
                <a:solidFill>
                  <a:schemeClr val="bg1"/>
                </a:solidFill>
              </a:rPr>
              <a:t>However these new servers will not automatically be assigned any data partitions, so unless partitions are moved to them they won't be doing any work until new topics are created.</a:t>
            </a:r>
          </a:p>
          <a:p>
            <a:r>
              <a:rPr lang="en-GB" dirty="0">
                <a:solidFill>
                  <a:schemeClr val="bg1"/>
                </a:solidFill>
              </a:rPr>
              <a:t>So usually when you add machines to your cluster you will want to migrate some existing data to these machines.</a:t>
            </a:r>
            <a:endParaRPr lang="pl-PL" dirty="0">
              <a:solidFill>
                <a:schemeClr val="bg1"/>
              </a:solidFill>
            </a:endParaRPr>
          </a:p>
        </p:txBody>
      </p:sp>
    </p:spTree>
    <p:extLst>
      <p:ext uri="{BB962C8B-B14F-4D97-AF65-F5344CB8AC3E}">
        <p14:creationId xmlns:p14="http://schemas.microsoft.com/office/powerpoint/2010/main" val="19952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13</a:t>
            </a:r>
          </a:p>
        </p:txBody>
      </p:sp>
    </p:spTree>
    <p:extLst>
      <p:ext uri="{BB962C8B-B14F-4D97-AF65-F5344CB8AC3E}">
        <p14:creationId xmlns:p14="http://schemas.microsoft.com/office/powerpoint/2010/main" val="257952919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Decommissioning brokers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partition reassignment tool does not have the ability to automatically generate a reassignment plan for decommissioning brokers yet. </a:t>
            </a:r>
          </a:p>
          <a:p>
            <a:r>
              <a:rPr lang="en-GB" dirty="0">
                <a:solidFill>
                  <a:schemeClr val="bg1"/>
                </a:solidFill>
              </a:rPr>
              <a:t>As such, the admin has to come up with a reassignment plan to move the replica for all partitions hosted on the broker to be decommissioned, to the rest of the brokers. </a:t>
            </a:r>
          </a:p>
        </p:txBody>
      </p:sp>
    </p:spTree>
    <p:extLst>
      <p:ext uri="{BB962C8B-B14F-4D97-AF65-F5344CB8AC3E}">
        <p14:creationId xmlns:p14="http://schemas.microsoft.com/office/powerpoint/2010/main" val="265497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Other</a:t>
            </a: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6EA3327C-8ED7-CF48-99DF-360A5B22E95D}"/>
              </a:ext>
            </a:extLst>
          </p:cNvPr>
          <p:cNvPicPr>
            <a:picLocks noChangeAspect="1"/>
          </p:cNvPicPr>
          <p:nvPr/>
        </p:nvPicPr>
        <p:blipFill>
          <a:blip r:embed="rId2"/>
          <a:stretch>
            <a:fillRect/>
          </a:stretch>
        </p:blipFill>
        <p:spPr>
          <a:xfrm>
            <a:off x="4654296" y="1007406"/>
            <a:ext cx="7214616" cy="4815755"/>
          </a:xfrm>
          <a:prstGeom prst="rect">
            <a:avLst/>
          </a:prstGeom>
        </p:spPr>
      </p:pic>
    </p:spTree>
    <p:extLst>
      <p:ext uri="{BB962C8B-B14F-4D97-AF65-F5344CB8AC3E}">
        <p14:creationId xmlns:p14="http://schemas.microsoft.com/office/powerpoint/2010/main" val="157033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Other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Geo Replication</a:t>
            </a:r>
          </a:p>
          <a:p>
            <a:r>
              <a:rPr lang="en-GB" dirty="0">
                <a:solidFill>
                  <a:schemeClr val="bg1"/>
                </a:solidFill>
              </a:rPr>
              <a:t>Important Server Configs</a:t>
            </a:r>
          </a:p>
          <a:p>
            <a:r>
              <a:rPr lang="en-GB" dirty="0">
                <a:solidFill>
                  <a:schemeClr val="bg1"/>
                </a:solidFill>
              </a:rPr>
              <a:t>Important Client Configs</a:t>
            </a:r>
          </a:p>
          <a:p>
            <a:r>
              <a:rPr lang="en-GB" dirty="0">
                <a:solidFill>
                  <a:schemeClr val="bg1"/>
                </a:solidFill>
              </a:rPr>
              <a:t>Production Server Configs</a:t>
            </a:r>
          </a:p>
          <a:p>
            <a:r>
              <a:rPr lang="en-GB" dirty="0">
                <a:solidFill>
                  <a:schemeClr val="bg1"/>
                </a:solidFill>
              </a:rPr>
              <a:t>Java Version</a:t>
            </a:r>
          </a:p>
          <a:p>
            <a:r>
              <a:rPr lang="en-GB" dirty="0">
                <a:solidFill>
                  <a:schemeClr val="bg1"/>
                </a:solidFill>
              </a:rPr>
              <a:t>Hardware and OS</a:t>
            </a:r>
          </a:p>
          <a:p>
            <a:r>
              <a:rPr lang="en-GB" dirty="0">
                <a:solidFill>
                  <a:schemeClr val="bg1"/>
                </a:solidFill>
              </a:rPr>
              <a:t>Monitoring</a:t>
            </a:r>
          </a:p>
        </p:txBody>
      </p:sp>
    </p:spTree>
    <p:extLst>
      <p:ext uri="{BB962C8B-B14F-4D97-AF65-F5344CB8AC3E}">
        <p14:creationId xmlns:p14="http://schemas.microsoft.com/office/powerpoint/2010/main" val="256700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Geo Replication</a:t>
            </a:r>
            <a:endParaRPr lang="en-US" sz="6000" dirty="0"/>
          </a:p>
        </p:txBody>
      </p:sp>
    </p:spTree>
    <p:extLst>
      <p:ext uri="{BB962C8B-B14F-4D97-AF65-F5344CB8AC3E}">
        <p14:creationId xmlns:p14="http://schemas.microsoft.com/office/powerpoint/2010/main" val="411777529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Geo Replication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administrators can define data flows that cross the boundaries of individual Kafka clusters, data </a:t>
            </a:r>
            <a:r>
              <a:rPr lang="en-GB" dirty="0" err="1">
                <a:solidFill>
                  <a:schemeClr val="bg1"/>
                </a:solidFill>
              </a:rPr>
              <a:t>centers</a:t>
            </a:r>
            <a:r>
              <a:rPr lang="en-GB" dirty="0">
                <a:solidFill>
                  <a:schemeClr val="bg1"/>
                </a:solidFill>
              </a:rPr>
              <a:t>, or geo-regions.</a:t>
            </a:r>
          </a:p>
        </p:txBody>
      </p:sp>
    </p:spTree>
    <p:extLst>
      <p:ext uri="{BB962C8B-B14F-4D97-AF65-F5344CB8AC3E}">
        <p14:creationId xmlns:p14="http://schemas.microsoft.com/office/powerpoint/2010/main" val="192099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and Geo-replication – why?</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Geo-replication</a:t>
            </a:r>
          </a:p>
          <a:p>
            <a:r>
              <a:rPr lang="en-GB" dirty="0">
                <a:solidFill>
                  <a:schemeClr val="bg1"/>
                </a:solidFill>
              </a:rPr>
              <a:t>Disaster recovery</a:t>
            </a:r>
          </a:p>
          <a:p>
            <a:r>
              <a:rPr lang="en-GB" dirty="0">
                <a:solidFill>
                  <a:schemeClr val="bg1"/>
                </a:solidFill>
              </a:rPr>
              <a:t>Feeding edge clusters into a central, aggregate cluster</a:t>
            </a:r>
          </a:p>
          <a:p>
            <a:r>
              <a:rPr lang="en-GB" dirty="0">
                <a:solidFill>
                  <a:schemeClr val="bg1"/>
                </a:solidFill>
              </a:rPr>
              <a:t>Physical isolation of clusters (such as production vs. testing)</a:t>
            </a:r>
          </a:p>
          <a:p>
            <a:r>
              <a:rPr lang="en-GB" dirty="0">
                <a:solidFill>
                  <a:schemeClr val="bg1"/>
                </a:solidFill>
              </a:rPr>
              <a:t>Cloud migration or hybrid cloud deployments</a:t>
            </a:r>
          </a:p>
          <a:p>
            <a:r>
              <a:rPr lang="en-GB" dirty="0">
                <a:solidFill>
                  <a:schemeClr val="bg1"/>
                </a:solidFill>
              </a:rPr>
              <a:t>Legal and compliance requirements</a:t>
            </a:r>
          </a:p>
          <a:p>
            <a:pPr marL="0" indent="0">
              <a:buNone/>
            </a:pPr>
            <a:endParaRPr lang="en-GB" dirty="0">
              <a:solidFill>
                <a:schemeClr val="bg1"/>
              </a:solidFill>
            </a:endParaRPr>
          </a:p>
        </p:txBody>
      </p:sp>
    </p:spTree>
    <p:extLst>
      <p:ext uri="{BB962C8B-B14F-4D97-AF65-F5344CB8AC3E}">
        <p14:creationId xmlns:p14="http://schemas.microsoft.com/office/powerpoint/2010/main" val="3863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Mirror Maker</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Replication and geo-replication is done with </a:t>
            </a:r>
            <a:r>
              <a:rPr lang="en-GB" dirty="0" err="1">
                <a:solidFill>
                  <a:schemeClr val="bg1"/>
                </a:solidFill>
              </a:rPr>
              <a:t>MirrorMaker</a:t>
            </a:r>
            <a:r>
              <a:rPr lang="en-GB" dirty="0">
                <a:solidFill>
                  <a:schemeClr val="bg1"/>
                </a:solidFill>
              </a:rPr>
              <a:t>(2)</a:t>
            </a:r>
          </a:p>
          <a:p>
            <a:r>
              <a:rPr lang="en-GB" dirty="0" err="1">
                <a:solidFill>
                  <a:schemeClr val="bg1"/>
                </a:solidFill>
              </a:rPr>
              <a:t>MirrorMaker</a:t>
            </a:r>
            <a:r>
              <a:rPr lang="en-GB" dirty="0">
                <a:solidFill>
                  <a:schemeClr val="bg1"/>
                </a:solidFill>
              </a:rPr>
              <a:t> 2 (MM2) is designed to make it easier to mirror or replicate topics from one Kafka cluster to another. </a:t>
            </a:r>
          </a:p>
          <a:p>
            <a:r>
              <a:rPr lang="en-GB" dirty="0">
                <a:solidFill>
                  <a:schemeClr val="bg1"/>
                </a:solidFill>
              </a:rPr>
              <a:t>It uses the Kafka Connect framework to simplify configuration and scaling. </a:t>
            </a:r>
          </a:p>
          <a:p>
            <a:r>
              <a:rPr lang="en-GB" dirty="0">
                <a:solidFill>
                  <a:schemeClr val="bg1"/>
                </a:solidFill>
              </a:rPr>
              <a:t>Dynamically detects changes to topics and ensures source and target topic properties are synchronized, including offsets and partitions</a:t>
            </a:r>
          </a:p>
          <a:p>
            <a:endParaRPr lang="en-GB" dirty="0">
              <a:solidFill>
                <a:schemeClr val="bg1"/>
              </a:solidFill>
            </a:endParaRPr>
          </a:p>
        </p:txBody>
      </p:sp>
    </p:spTree>
    <p:extLst>
      <p:ext uri="{BB962C8B-B14F-4D97-AF65-F5344CB8AC3E}">
        <p14:creationId xmlns:p14="http://schemas.microsoft.com/office/powerpoint/2010/main" val="34176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endParaRPr lang="pl-PL" sz="3200" dirty="0">
              <a:solidFill>
                <a:schemeClr val="bg1"/>
              </a:solidFill>
            </a:endParaRPr>
          </a:p>
          <a:p>
            <a:r>
              <a:rPr lang="pl-PL" sz="3200" dirty="0">
                <a:solidFill>
                  <a:schemeClr val="bg1"/>
                </a:solidFill>
              </a:rPr>
              <a:t>Basic Kafka Operations</a:t>
            </a:r>
          </a:p>
          <a:p>
            <a:pPr lvl="1"/>
            <a:r>
              <a:rPr lang="en-GB" dirty="0">
                <a:solidFill>
                  <a:schemeClr val="bg1"/>
                </a:solidFill>
              </a:rPr>
              <a:t>Adding and removing topics</a:t>
            </a:r>
          </a:p>
          <a:p>
            <a:pPr lvl="1"/>
            <a:r>
              <a:rPr lang="en-GB" dirty="0">
                <a:solidFill>
                  <a:schemeClr val="bg1"/>
                </a:solidFill>
              </a:rPr>
              <a:t>Modifying topics</a:t>
            </a:r>
          </a:p>
          <a:p>
            <a:pPr lvl="1"/>
            <a:r>
              <a:rPr lang="en-GB" dirty="0">
                <a:solidFill>
                  <a:schemeClr val="bg1"/>
                </a:solidFill>
              </a:rPr>
              <a:t>Checking consumer position</a:t>
            </a:r>
          </a:p>
          <a:p>
            <a:pPr lvl="1"/>
            <a:r>
              <a:rPr lang="en-GB" dirty="0">
                <a:solidFill>
                  <a:schemeClr val="bg1"/>
                </a:solidFill>
              </a:rPr>
              <a:t>Expanding your cluster</a:t>
            </a:r>
          </a:p>
          <a:p>
            <a:pPr lvl="1"/>
            <a:r>
              <a:rPr lang="en-GB" dirty="0">
                <a:solidFill>
                  <a:schemeClr val="bg1"/>
                </a:solidFill>
              </a:rPr>
              <a:t>Decommissioning brokers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60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types</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Active/Active high availability deployments: </a:t>
            </a:r>
            <a:r>
              <a:rPr lang="en-GB" dirty="0">
                <a:solidFill>
                  <a:schemeClr val="accent1"/>
                </a:solidFill>
              </a:rPr>
              <a:t>A-&gt;B, B-&gt;A</a:t>
            </a:r>
          </a:p>
          <a:p>
            <a:r>
              <a:rPr lang="en-GB" dirty="0">
                <a:solidFill>
                  <a:schemeClr val="bg1"/>
                </a:solidFill>
              </a:rPr>
              <a:t>Active/Passive or Active/Standby high availability deployments: </a:t>
            </a:r>
            <a:r>
              <a:rPr lang="en-GB" dirty="0">
                <a:solidFill>
                  <a:schemeClr val="accent1"/>
                </a:solidFill>
              </a:rPr>
              <a:t>A-&gt;B</a:t>
            </a:r>
          </a:p>
          <a:p>
            <a:r>
              <a:rPr lang="en-GB" dirty="0">
                <a:solidFill>
                  <a:schemeClr val="bg1"/>
                </a:solidFill>
              </a:rPr>
              <a:t>Aggregation (e.g., from many clusters to one): </a:t>
            </a:r>
            <a:r>
              <a:rPr lang="en-GB" dirty="0">
                <a:solidFill>
                  <a:schemeClr val="accent1"/>
                </a:solidFill>
              </a:rPr>
              <a:t>A-&gt;K, B-&gt;K, C-&gt;K</a:t>
            </a:r>
          </a:p>
          <a:p>
            <a:r>
              <a:rPr lang="en-GB" dirty="0">
                <a:solidFill>
                  <a:schemeClr val="bg1"/>
                </a:solidFill>
              </a:rPr>
              <a:t>Fan-out (e.g., from one to many clusters): </a:t>
            </a:r>
            <a:r>
              <a:rPr lang="en-GB" dirty="0">
                <a:solidFill>
                  <a:schemeClr val="accent1"/>
                </a:solidFill>
              </a:rPr>
              <a:t>K-&gt;A, K-&gt;B, K-&gt;C</a:t>
            </a:r>
          </a:p>
          <a:p>
            <a:r>
              <a:rPr lang="en-GB" dirty="0">
                <a:solidFill>
                  <a:schemeClr val="bg1"/>
                </a:solidFill>
              </a:rPr>
              <a:t>Forwarding: </a:t>
            </a:r>
            <a:r>
              <a:rPr lang="en-GB" dirty="0">
                <a:solidFill>
                  <a:schemeClr val="accent1"/>
                </a:solidFill>
              </a:rPr>
              <a:t>A-&gt;B, B-&gt;C, C-&gt;D</a:t>
            </a:r>
          </a:p>
          <a:p>
            <a:endParaRPr lang="en-GB" dirty="0">
              <a:solidFill>
                <a:schemeClr val="bg1"/>
              </a:solidFill>
            </a:endParaRPr>
          </a:p>
        </p:txBody>
      </p:sp>
    </p:spTree>
    <p:extLst>
      <p:ext uri="{BB962C8B-B14F-4D97-AF65-F5344CB8AC3E}">
        <p14:creationId xmlns:p14="http://schemas.microsoft.com/office/powerpoint/2010/main" val="3232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Broker Configuration Tuning</a:t>
            </a:r>
            <a:endParaRPr lang="en-US" sz="6000" dirty="0"/>
          </a:p>
        </p:txBody>
      </p:sp>
    </p:spTree>
    <p:extLst>
      <p:ext uri="{BB962C8B-B14F-4D97-AF65-F5344CB8AC3E}">
        <p14:creationId xmlns:p14="http://schemas.microsoft.com/office/powerpoint/2010/main" val="195766583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sz="3200" dirty="0">
                <a:solidFill>
                  <a:schemeClr val="bg1"/>
                </a:solidFill>
              </a:rPr>
              <a:t>A basic broker configuration might look something like this. You’ll see settings for topics, threads and logs.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endParaRPr lang="en-GB" dirty="0">
              <a:solidFill>
                <a:schemeClr val="bg1"/>
              </a:solidFill>
            </a:endParaRPr>
          </a:p>
        </p:txBody>
      </p:sp>
      <p:pic>
        <p:nvPicPr>
          <p:cNvPr id="10" name="Content Placeholder 2" descr="Text&#10;&#10;Description automatically generated">
            <a:extLst>
              <a:ext uri="{FF2B5EF4-FFF2-40B4-BE49-F238E27FC236}">
                <a16:creationId xmlns:a16="http://schemas.microsoft.com/office/drawing/2014/main" id="{3F9C4AB1-9B44-A146-8D34-AA2173BE1036}"/>
              </a:ext>
            </a:extLst>
          </p:cNvPr>
          <p:cNvPicPr>
            <a:picLocks noChangeAspect="1"/>
          </p:cNvPicPr>
          <p:nvPr/>
        </p:nvPicPr>
        <p:blipFill>
          <a:blip r:embed="rId2"/>
          <a:stretch>
            <a:fillRect/>
          </a:stretch>
        </p:blipFill>
        <p:spPr>
          <a:xfrm>
            <a:off x="3101692" y="1475520"/>
            <a:ext cx="6112646" cy="5309612"/>
          </a:xfrm>
          <a:prstGeom prst="rect">
            <a:avLst/>
          </a:prstGeom>
        </p:spPr>
      </p:pic>
    </p:spTree>
    <p:extLst>
      <p:ext uri="{BB962C8B-B14F-4D97-AF65-F5344CB8AC3E}">
        <p14:creationId xmlns:p14="http://schemas.microsoft.com/office/powerpoint/2010/main" val="401911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Replicating topics for high availability</a:t>
            </a:r>
            <a:endParaRPr lang="en-GB" sz="3200" dirty="0">
              <a:solidFill>
                <a:schemeClr val="bg1"/>
              </a:solidFill>
            </a:endParaRP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When you configure topics, the number of partitions, minimum number of in-sync replicas, and partition replication factor are typically set at the topic level. </a:t>
            </a:r>
          </a:p>
          <a:p>
            <a:r>
              <a:rPr lang="en-GB" dirty="0">
                <a:solidFill>
                  <a:schemeClr val="bg1"/>
                </a:solidFill>
              </a:rPr>
              <a:t>You can also set these properties at the broker level too. </a:t>
            </a:r>
          </a:p>
          <a:p>
            <a:r>
              <a:rPr lang="en-GB" dirty="0">
                <a:solidFill>
                  <a:schemeClr val="bg1"/>
                </a:solidFill>
              </a:rPr>
              <a:t>In which case, the defaults are applied to topics that do not have these properties set explicitly, including automatically-created topics.</a:t>
            </a:r>
          </a:p>
          <a:p>
            <a:pPr marL="0" indent="0">
              <a:buNone/>
            </a:pPr>
            <a:br>
              <a:rPr lang="en-GB" dirty="0">
                <a:solidFill>
                  <a:schemeClr val="bg1"/>
                </a:solidFill>
              </a:rPr>
            </a:br>
            <a:endParaRPr lang="en-GB" dirty="0">
              <a:solidFill>
                <a:schemeClr val="bg1"/>
              </a:solidFill>
            </a:endParaRPr>
          </a:p>
          <a:p>
            <a:endParaRPr lang="en-GB"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67BF16B-83C5-AE49-AA06-82C66BA58070}"/>
              </a:ext>
            </a:extLst>
          </p:cNvPr>
          <p:cNvPicPr>
            <a:picLocks noChangeAspect="1"/>
          </p:cNvPicPr>
          <p:nvPr/>
        </p:nvPicPr>
        <p:blipFill>
          <a:blip r:embed="rId2"/>
          <a:stretch>
            <a:fillRect/>
          </a:stretch>
        </p:blipFill>
        <p:spPr>
          <a:xfrm>
            <a:off x="940289" y="4637454"/>
            <a:ext cx="4660900" cy="1727200"/>
          </a:xfrm>
          <a:prstGeom prst="rect">
            <a:avLst/>
          </a:prstGeom>
        </p:spPr>
      </p:pic>
    </p:spTree>
    <p:extLst>
      <p:ext uri="{BB962C8B-B14F-4D97-AF65-F5344CB8AC3E}">
        <p14:creationId xmlns:p14="http://schemas.microsoft.com/office/powerpoint/2010/main" val="101582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Replicating topics for high availability</a:t>
            </a:r>
            <a:endParaRPr lang="en-GB" sz="3200" dirty="0">
              <a:solidFill>
                <a:schemeClr val="bg1"/>
              </a:solidFill>
            </a:endParaRP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High availability environments require a replication factor of at least 3 for topics </a:t>
            </a:r>
          </a:p>
          <a:p>
            <a:r>
              <a:rPr lang="en-GB" dirty="0">
                <a:solidFill>
                  <a:schemeClr val="bg1"/>
                </a:solidFill>
              </a:rPr>
              <a:t>minimum number of in-sync replicas as 1 less than the replication factor. </a:t>
            </a:r>
          </a:p>
          <a:p>
            <a:r>
              <a:rPr lang="en-GB" dirty="0">
                <a:solidFill>
                  <a:schemeClr val="bg1"/>
                </a:solidFill>
              </a:rPr>
              <a:t>For increased data durability, set </a:t>
            </a:r>
            <a:r>
              <a:rPr lang="en-GB" dirty="0" err="1">
                <a:solidFill>
                  <a:schemeClr val="accent1"/>
                </a:solidFill>
              </a:rPr>
              <a:t>min.insync.replicas</a:t>
            </a:r>
            <a:r>
              <a:rPr lang="en-GB" dirty="0">
                <a:solidFill>
                  <a:schemeClr val="bg1"/>
                </a:solidFill>
              </a:rPr>
              <a:t> in your </a:t>
            </a:r>
            <a:r>
              <a:rPr lang="en-GB" i="1" dirty="0">
                <a:solidFill>
                  <a:schemeClr val="bg1"/>
                </a:solidFill>
              </a:rPr>
              <a:t>topic</a:t>
            </a:r>
            <a:r>
              <a:rPr lang="en-GB" dirty="0">
                <a:solidFill>
                  <a:schemeClr val="bg1"/>
                </a:solidFill>
              </a:rPr>
              <a:t> configuration and message delivery acknowledgments using </a:t>
            </a:r>
            <a:r>
              <a:rPr lang="en-GB" dirty="0">
                <a:solidFill>
                  <a:schemeClr val="accent1"/>
                </a:solidFill>
              </a:rPr>
              <a:t>acks=all </a:t>
            </a:r>
            <a:r>
              <a:rPr lang="en-GB" dirty="0">
                <a:solidFill>
                  <a:schemeClr val="bg1"/>
                </a:solidFill>
              </a:rPr>
              <a:t>in your </a:t>
            </a:r>
            <a:r>
              <a:rPr lang="en-GB" i="1" dirty="0">
                <a:solidFill>
                  <a:schemeClr val="bg1"/>
                </a:solidFill>
              </a:rPr>
              <a:t>producer</a:t>
            </a:r>
            <a:r>
              <a:rPr lang="en-GB" dirty="0">
                <a:solidFill>
                  <a:schemeClr val="bg1"/>
                </a:solidFill>
              </a:rPr>
              <a:t> configuration.</a:t>
            </a:r>
          </a:p>
        </p:txBody>
      </p:sp>
    </p:spTree>
    <p:extLst>
      <p:ext uri="{BB962C8B-B14F-4D97-AF65-F5344CB8AC3E}">
        <p14:creationId xmlns:p14="http://schemas.microsoft.com/office/powerpoint/2010/main" val="225496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Creating and deleting topics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The </a:t>
            </a:r>
            <a:r>
              <a:rPr lang="en-GB" dirty="0" err="1">
                <a:solidFill>
                  <a:schemeClr val="accent1"/>
                </a:solidFill>
              </a:rPr>
              <a:t>auto.create.topics.enable</a:t>
            </a:r>
            <a:r>
              <a:rPr lang="en-GB" dirty="0">
                <a:solidFill>
                  <a:schemeClr val="accent1"/>
                </a:solidFill>
              </a:rPr>
              <a:t> </a:t>
            </a:r>
            <a:r>
              <a:rPr lang="en-GB" dirty="0">
                <a:solidFill>
                  <a:schemeClr val="bg1"/>
                </a:solidFill>
              </a:rPr>
              <a:t>property is enabled by default so that topics are created when needed by a producer or consumer. It’s usually disabled in production</a:t>
            </a:r>
          </a:p>
          <a:p>
            <a:r>
              <a:rPr lang="en-GB" dirty="0">
                <a:solidFill>
                  <a:schemeClr val="bg1"/>
                </a:solidFill>
              </a:rPr>
              <a:t> If you are using automatic topic creation, you can set the default number of partitions for topics using </a:t>
            </a:r>
            <a:r>
              <a:rPr lang="en-GB" dirty="0" err="1">
                <a:solidFill>
                  <a:schemeClr val="accent1"/>
                </a:solidFill>
              </a:rPr>
              <a:t>num.partitions</a:t>
            </a:r>
            <a:r>
              <a:rPr lang="en-GB" dirty="0">
                <a:solidFill>
                  <a:schemeClr val="bg1"/>
                </a:solidFill>
              </a:rPr>
              <a:t>. </a:t>
            </a:r>
          </a:p>
          <a:p>
            <a:r>
              <a:rPr lang="en-GB" dirty="0">
                <a:solidFill>
                  <a:schemeClr val="bg1"/>
                </a:solidFill>
              </a:rPr>
              <a:t>Use it with the</a:t>
            </a:r>
            <a:r>
              <a:rPr lang="en-GB" dirty="0">
                <a:solidFill>
                  <a:schemeClr val="accent1"/>
                </a:solidFill>
              </a:rPr>
              <a:t> </a:t>
            </a:r>
            <a:r>
              <a:rPr lang="en-GB" dirty="0" err="1">
                <a:solidFill>
                  <a:schemeClr val="accent1"/>
                </a:solidFill>
              </a:rPr>
              <a:t>default.replication.factor</a:t>
            </a:r>
            <a:r>
              <a:rPr lang="en-GB" dirty="0">
                <a:solidFill>
                  <a:schemeClr val="accent1"/>
                </a:solidFill>
              </a:rPr>
              <a:t> </a:t>
            </a:r>
            <a:r>
              <a:rPr lang="en-GB" dirty="0">
                <a:solidFill>
                  <a:schemeClr val="bg1"/>
                </a:solidFill>
              </a:rPr>
              <a:t>property.</a:t>
            </a:r>
          </a:p>
        </p:txBody>
      </p:sp>
    </p:spTree>
    <p:extLst>
      <p:ext uri="{BB962C8B-B14F-4D97-AF65-F5344CB8AC3E}">
        <p14:creationId xmlns:p14="http://schemas.microsoft.com/office/powerpoint/2010/main" val="35555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Creating and deleting topics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2"/>
                </a:solidFill>
              </a:rPr>
              <a:t>The </a:t>
            </a:r>
            <a:r>
              <a:rPr lang="en-GB" dirty="0" err="1">
                <a:solidFill>
                  <a:schemeClr val="accent1"/>
                </a:solidFill>
              </a:rPr>
              <a:t>delete.topic.enable</a:t>
            </a:r>
            <a:r>
              <a:rPr lang="en-GB" dirty="0">
                <a:solidFill>
                  <a:schemeClr val="accent1"/>
                </a:solidFill>
              </a:rPr>
              <a:t> </a:t>
            </a:r>
            <a:r>
              <a:rPr lang="en-GB" dirty="0">
                <a:solidFill>
                  <a:schemeClr val="bg2"/>
                </a:solidFill>
              </a:rPr>
              <a:t>property is enabled by default to allow topics to be deleted. </a:t>
            </a:r>
          </a:p>
          <a:p>
            <a:r>
              <a:rPr lang="en-GB" dirty="0">
                <a:solidFill>
                  <a:schemeClr val="bg2"/>
                </a:solidFill>
              </a:rPr>
              <a:t>Kafka users normally disable this property in production too. </a:t>
            </a:r>
          </a:p>
          <a:p>
            <a:r>
              <a:rPr lang="en-GB" dirty="0">
                <a:solidFill>
                  <a:schemeClr val="bg2"/>
                </a:solidFill>
              </a:rPr>
              <a:t>This time you’re making sure that data is not accidentally lost, although you can temporarily enable the property to delete topics if circumstances demand it.</a:t>
            </a:r>
          </a:p>
        </p:txBody>
      </p:sp>
    </p:spTree>
    <p:extLst>
      <p:ext uri="{BB962C8B-B14F-4D97-AF65-F5344CB8AC3E}">
        <p14:creationId xmlns:p14="http://schemas.microsoft.com/office/powerpoint/2010/main" val="97525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Pay attention to the configuration requirements for internal Kafka topics.</a:t>
            </a:r>
          </a:p>
          <a:p>
            <a:r>
              <a:rPr lang="en-GB" dirty="0">
                <a:solidFill>
                  <a:schemeClr val="bg1"/>
                </a:solidFill>
              </a:rPr>
              <a:t>If you are </a:t>
            </a:r>
            <a:r>
              <a:rPr lang="en-GB" u="sng" dirty="0">
                <a:solidFill>
                  <a:schemeClr val="bg1"/>
                </a:solidFill>
                <a:hlinkClick r:id="rId2">
                  <a:extLst>
                    <a:ext uri="{A12FA001-AC4F-418D-AE19-62706E023703}">
                      <ahyp:hlinkClr xmlns:ahyp="http://schemas.microsoft.com/office/drawing/2018/hyperlinkcolor" val="tx"/>
                    </a:ext>
                  </a:extLst>
                </a:hlinkClick>
              </a:rPr>
              <a:t>using transactions</a:t>
            </a:r>
            <a:r>
              <a:rPr lang="en-GB" dirty="0">
                <a:solidFill>
                  <a:schemeClr val="bg1"/>
                </a:solidFill>
              </a:rPr>
              <a:t> to enable atomic writes to partitions from producers, the internal __</a:t>
            </a:r>
            <a:r>
              <a:rPr lang="en-GB" dirty="0" err="1">
                <a:solidFill>
                  <a:schemeClr val="bg1"/>
                </a:solidFill>
              </a:rPr>
              <a:t>transaction_state</a:t>
            </a:r>
            <a:r>
              <a:rPr lang="en-GB" dirty="0">
                <a:solidFill>
                  <a:schemeClr val="bg1"/>
                </a:solidFill>
              </a:rPr>
              <a:t> topic used in the process requires a minimum of three brokers with the default settings.</a:t>
            </a:r>
          </a:p>
        </p:txBody>
      </p:sp>
      <p:pic>
        <p:nvPicPr>
          <p:cNvPr id="3" name="Picture 2" descr="Text&#10;&#10;Description automatically generated">
            <a:extLst>
              <a:ext uri="{FF2B5EF4-FFF2-40B4-BE49-F238E27FC236}">
                <a16:creationId xmlns:a16="http://schemas.microsoft.com/office/drawing/2014/main" id="{21915E81-BC99-064A-A2F0-B72E1C20BBB9}"/>
              </a:ext>
            </a:extLst>
          </p:cNvPr>
          <p:cNvPicPr>
            <a:picLocks noChangeAspect="1"/>
          </p:cNvPicPr>
          <p:nvPr/>
        </p:nvPicPr>
        <p:blipFill>
          <a:blip r:embed="rId3"/>
          <a:stretch>
            <a:fillRect/>
          </a:stretch>
        </p:blipFill>
        <p:spPr>
          <a:xfrm>
            <a:off x="1098550" y="4535854"/>
            <a:ext cx="6946900" cy="1397000"/>
          </a:xfrm>
          <a:prstGeom prst="rect">
            <a:avLst/>
          </a:prstGeom>
        </p:spPr>
      </p:pic>
    </p:spTree>
    <p:extLst>
      <p:ext uri="{BB962C8B-B14F-4D97-AF65-F5344CB8AC3E}">
        <p14:creationId xmlns:p14="http://schemas.microsoft.com/office/powerpoint/2010/main" val="41436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Pay attention to the configuration requirements for internal Kafka topics.</a:t>
            </a:r>
          </a:p>
          <a:p>
            <a:r>
              <a:rPr lang="en-GB" dirty="0">
                <a:solidFill>
                  <a:schemeClr val="bg1"/>
                </a:solidFill>
              </a:rPr>
              <a:t>If you are </a:t>
            </a:r>
            <a:r>
              <a:rPr lang="en-GB" u="sng" dirty="0">
                <a:solidFill>
                  <a:schemeClr val="bg1"/>
                </a:solidFill>
                <a:hlinkClick r:id="rId2">
                  <a:extLst>
                    <a:ext uri="{A12FA001-AC4F-418D-AE19-62706E023703}">
                      <ahyp:hlinkClr xmlns:ahyp="http://schemas.microsoft.com/office/drawing/2018/hyperlinkcolor" val="tx"/>
                    </a:ext>
                  </a:extLst>
                </a:hlinkClick>
              </a:rPr>
              <a:t>using transactions</a:t>
            </a:r>
            <a:r>
              <a:rPr lang="en-GB" dirty="0">
                <a:solidFill>
                  <a:schemeClr val="bg1"/>
                </a:solidFill>
              </a:rPr>
              <a:t> to enable atomic writes to partitions from producers, the internal </a:t>
            </a:r>
            <a:r>
              <a:rPr lang="en-GB" dirty="0">
                <a:solidFill>
                  <a:schemeClr val="accent1"/>
                </a:solidFill>
              </a:rPr>
              <a:t>__</a:t>
            </a:r>
            <a:r>
              <a:rPr lang="en-GB" dirty="0" err="1">
                <a:solidFill>
                  <a:schemeClr val="accent1"/>
                </a:solidFill>
              </a:rPr>
              <a:t>transaction_state</a:t>
            </a:r>
            <a:r>
              <a:rPr lang="en-GB" dirty="0">
                <a:solidFill>
                  <a:schemeClr val="accent1"/>
                </a:solidFill>
              </a:rPr>
              <a:t> </a:t>
            </a:r>
            <a:r>
              <a:rPr lang="en-GB" dirty="0">
                <a:solidFill>
                  <a:schemeClr val="bg1"/>
                </a:solidFill>
              </a:rPr>
              <a:t>topic used in the process requires a minimum of three brokers with the default settings.</a:t>
            </a:r>
          </a:p>
        </p:txBody>
      </p:sp>
      <p:pic>
        <p:nvPicPr>
          <p:cNvPr id="3" name="Picture 2" descr="Text&#10;&#10;Description automatically generated">
            <a:extLst>
              <a:ext uri="{FF2B5EF4-FFF2-40B4-BE49-F238E27FC236}">
                <a16:creationId xmlns:a16="http://schemas.microsoft.com/office/drawing/2014/main" id="{21915E81-BC99-064A-A2F0-B72E1C20BBB9}"/>
              </a:ext>
            </a:extLst>
          </p:cNvPr>
          <p:cNvPicPr>
            <a:picLocks noChangeAspect="1"/>
          </p:cNvPicPr>
          <p:nvPr/>
        </p:nvPicPr>
        <p:blipFill>
          <a:blip r:embed="rId3"/>
          <a:stretch>
            <a:fillRect/>
          </a:stretch>
        </p:blipFill>
        <p:spPr>
          <a:xfrm>
            <a:off x="1098550" y="4535854"/>
            <a:ext cx="6946900" cy="1397000"/>
          </a:xfrm>
          <a:prstGeom prst="rect">
            <a:avLst/>
          </a:prstGeom>
        </p:spPr>
      </p:pic>
    </p:spTree>
    <p:extLst>
      <p:ext uri="{BB962C8B-B14F-4D97-AF65-F5344CB8AC3E}">
        <p14:creationId xmlns:p14="http://schemas.microsoft.com/office/powerpoint/2010/main" val="13622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The </a:t>
            </a:r>
            <a:r>
              <a:rPr lang="en-GB" dirty="0">
                <a:solidFill>
                  <a:schemeClr val="accent1"/>
                </a:solidFill>
              </a:rPr>
              <a:t>__</a:t>
            </a:r>
            <a:r>
              <a:rPr lang="en-GB" dirty="0" err="1">
                <a:solidFill>
                  <a:schemeClr val="accent1"/>
                </a:solidFill>
              </a:rPr>
              <a:t>consumer_offsets</a:t>
            </a:r>
            <a:r>
              <a:rPr lang="en-GB" dirty="0">
                <a:solidFill>
                  <a:schemeClr val="bg1"/>
                </a:solidFill>
              </a:rPr>
              <a:t> topic, which stores partition offset commits, has default settings for the number of partitions and replication factor.</a:t>
            </a:r>
          </a:p>
        </p:txBody>
      </p:sp>
      <p:pic>
        <p:nvPicPr>
          <p:cNvPr id="7" name="Picture 6" descr="A screenshot of a computer&#10;&#10;Description automatically generated with low confidence">
            <a:extLst>
              <a:ext uri="{FF2B5EF4-FFF2-40B4-BE49-F238E27FC236}">
                <a16:creationId xmlns:a16="http://schemas.microsoft.com/office/drawing/2014/main" id="{EB0761B4-32CB-6A4D-992B-3FD91D5AC4A0}"/>
              </a:ext>
            </a:extLst>
          </p:cNvPr>
          <p:cNvPicPr>
            <a:picLocks noChangeAspect="1"/>
          </p:cNvPicPr>
          <p:nvPr/>
        </p:nvPicPr>
        <p:blipFill>
          <a:blip r:embed="rId2"/>
          <a:stretch>
            <a:fillRect/>
          </a:stretch>
        </p:blipFill>
        <p:spPr>
          <a:xfrm>
            <a:off x="1189892" y="3429000"/>
            <a:ext cx="5334000" cy="1701800"/>
          </a:xfrm>
          <a:prstGeom prst="rect">
            <a:avLst/>
          </a:prstGeom>
        </p:spPr>
      </p:pic>
    </p:spTree>
    <p:extLst>
      <p:ext uri="{BB962C8B-B14F-4D97-AF65-F5344CB8AC3E}">
        <p14:creationId xmlns:p14="http://schemas.microsoft.com/office/powerpoint/2010/main" val="22276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b="1" dirty="0">
                <a:solidFill>
                  <a:schemeClr val="bg1"/>
                </a:solidFill>
              </a:rPr>
              <a:t>Other</a:t>
            </a:r>
          </a:p>
          <a:p>
            <a:pPr lvl="1"/>
            <a:r>
              <a:rPr lang="en-GB" dirty="0">
                <a:solidFill>
                  <a:schemeClr val="bg1"/>
                </a:solidFill>
              </a:rPr>
              <a:t>Geo Replication</a:t>
            </a:r>
          </a:p>
          <a:p>
            <a:pPr lvl="1"/>
            <a:r>
              <a:rPr lang="en-GB" dirty="0">
                <a:solidFill>
                  <a:schemeClr val="bg1"/>
                </a:solidFill>
              </a:rPr>
              <a:t>Important Server Configs</a:t>
            </a:r>
          </a:p>
          <a:p>
            <a:pPr lvl="1"/>
            <a:r>
              <a:rPr lang="en-GB" dirty="0">
                <a:solidFill>
                  <a:schemeClr val="bg1"/>
                </a:solidFill>
              </a:rPr>
              <a:t>Important Client Configs</a:t>
            </a:r>
          </a:p>
          <a:p>
            <a:pPr lvl="1"/>
            <a:r>
              <a:rPr lang="en-GB" dirty="0">
                <a:solidFill>
                  <a:schemeClr val="bg1"/>
                </a:solidFill>
              </a:rPr>
              <a:t>Production Server Configs</a:t>
            </a:r>
          </a:p>
          <a:p>
            <a:pPr lvl="1"/>
            <a:r>
              <a:rPr lang="en-GB" dirty="0">
                <a:solidFill>
                  <a:schemeClr val="bg1"/>
                </a:solidFill>
              </a:rPr>
              <a:t>Java</a:t>
            </a:r>
          </a:p>
          <a:p>
            <a:pPr lvl="1"/>
            <a:r>
              <a:rPr lang="en-GB" dirty="0">
                <a:solidFill>
                  <a:schemeClr val="bg1"/>
                </a:solidFill>
              </a:rPr>
              <a:t>Hardware and OS</a:t>
            </a:r>
          </a:p>
          <a:p>
            <a:pPr lvl="1"/>
            <a:r>
              <a:rPr lang="en-GB" dirty="0">
                <a:solidFill>
                  <a:schemeClr val="bg1"/>
                </a:solidFill>
              </a:rPr>
              <a:t>Monitoring</a:t>
            </a:r>
          </a:p>
          <a:p>
            <a:pPr lvl="1"/>
            <a:r>
              <a:rPr lang="en-GB" dirty="0">
                <a:solidFill>
                  <a:schemeClr val="bg1"/>
                </a:solidFill>
              </a:rPr>
              <a:t>How many topics can I have</a:t>
            </a:r>
          </a:p>
          <a:p>
            <a:pPr lvl="1"/>
            <a:r>
              <a:rPr lang="en-GB" dirty="0">
                <a:solidFill>
                  <a:schemeClr val="bg1"/>
                </a:solidFill>
              </a:rPr>
              <a:t>How to choose number of partitions</a:t>
            </a:r>
          </a:p>
          <a:p>
            <a:pPr lvl="1"/>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43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Improving request handling throughput by increasing I/O threads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lnSpcReduction="10000"/>
          </a:bodyPr>
          <a:lstStyle/>
          <a:p>
            <a:r>
              <a:rPr lang="en-GB" dirty="0">
                <a:solidFill>
                  <a:schemeClr val="bg1"/>
                </a:solidFill>
              </a:rPr>
              <a:t>Network threads (</a:t>
            </a:r>
            <a:r>
              <a:rPr lang="en-GB" dirty="0" err="1">
                <a:solidFill>
                  <a:schemeClr val="accent1"/>
                </a:solidFill>
              </a:rPr>
              <a:t>num.network.threads</a:t>
            </a:r>
            <a:r>
              <a:rPr lang="en-GB" dirty="0">
                <a:solidFill>
                  <a:schemeClr val="bg1"/>
                </a:solidFill>
              </a:rPr>
              <a:t>) handle requests to the Kafka cluster, such as produce and fetch requests from client applications. Adjust the number of network threads to reflect the replication factor and the levels of activity from client producers and consumers interacting with the Kafka cluster.</a:t>
            </a:r>
          </a:p>
          <a:p>
            <a:endParaRPr lang="en-GB" dirty="0">
              <a:solidFill>
                <a:schemeClr val="bg1"/>
              </a:solidFill>
            </a:endParaRPr>
          </a:p>
          <a:p>
            <a:r>
              <a:rPr lang="en-GB" dirty="0">
                <a:solidFill>
                  <a:schemeClr val="bg2"/>
                </a:solidFill>
              </a:rPr>
              <a:t>I/O threads (</a:t>
            </a:r>
            <a:r>
              <a:rPr lang="en-GB" dirty="0" err="1">
                <a:solidFill>
                  <a:schemeClr val="accent1"/>
                </a:solidFill>
              </a:rPr>
              <a:t>num.io.threads</a:t>
            </a:r>
            <a:r>
              <a:rPr lang="en-GB" dirty="0">
                <a:solidFill>
                  <a:schemeClr val="bg2"/>
                </a:solidFill>
              </a:rPr>
              <a:t>) pick up requests from the request queue to process them. Adding more threads can improve throughput, but the number of CPU cores and disk bandwidth imposes a practical upper limit. A good starting point might be to start with the default of 8 multiplied by the number of disks.</a:t>
            </a:r>
          </a:p>
        </p:txBody>
      </p:sp>
    </p:spTree>
    <p:extLst>
      <p:ext uri="{BB962C8B-B14F-4D97-AF65-F5344CB8AC3E}">
        <p14:creationId xmlns:p14="http://schemas.microsoft.com/office/powerpoint/2010/main" val="4631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2"/>
                </a:solidFill>
              </a:rPr>
              <a:t>Increasing throughput for high latency connections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fontScale="92500" lnSpcReduction="20000"/>
          </a:bodyPr>
          <a:lstStyle/>
          <a:p>
            <a:r>
              <a:rPr lang="en-GB" dirty="0">
                <a:solidFill>
                  <a:schemeClr val="bg2"/>
                </a:solidFill>
              </a:rPr>
              <a:t>If you’ve fine-tuned the size of your message batches, the default values of the buffers for sending and receiving messages might be too small for the required throughput.</a:t>
            </a:r>
          </a:p>
          <a:p>
            <a:endParaRPr lang="en-GB" dirty="0">
              <a:solidFill>
                <a:schemeClr val="bg2"/>
              </a:solidFill>
            </a:endParaRPr>
          </a:p>
          <a:p>
            <a:endParaRPr lang="en-GB" dirty="0">
              <a:solidFill>
                <a:schemeClr val="bg2"/>
              </a:solidFill>
            </a:endParaRPr>
          </a:p>
          <a:p>
            <a:endParaRPr lang="en-GB" dirty="0">
              <a:solidFill>
                <a:schemeClr val="bg2"/>
              </a:solidFill>
            </a:endParaRPr>
          </a:p>
          <a:p>
            <a:endParaRPr lang="en-GB" dirty="0">
              <a:solidFill>
                <a:schemeClr val="bg2"/>
              </a:solidFill>
            </a:endParaRPr>
          </a:p>
          <a:p>
            <a:endParaRPr lang="en-GB" dirty="0">
              <a:solidFill>
                <a:schemeClr val="bg2"/>
              </a:solidFill>
            </a:endParaRPr>
          </a:p>
          <a:p>
            <a:r>
              <a:rPr lang="en-GB" dirty="0">
                <a:solidFill>
                  <a:schemeClr val="bg2"/>
                </a:solidFill>
              </a:rPr>
              <a:t>If you want to change the values, you can work out the optimal size of your buffers using a </a:t>
            </a:r>
            <a:r>
              <a:rPr lang="en-GB" i="1" dirty="0">
                <a:solidFill>
                  <a:schemeClr val="bg2"/>
                </a:solidFill>
              </a:rPr>
              <a:t>bandwidth-delay</a:t>
            </a:r>
            <a:r>
              <a:rPr lang="en-GB" dirty="0">
                <a:solidFill>
                  <a:schemeClr val="bg2"/>
                </a:solidFill>
              </a:rPr>
              <a:t> product calculation.</a:t>
            </a:r>
          </a:p>
          <a:p>
            <a:r>
              <a:rPr lang="en-GB" dirty="0">
                <a:solidFill>
                  <a:schemeClr val="bg2"/>
                </a:solidFill>
              </a:rPr>
              <a:t>Go look at this </a:t>
            </a:r>
            <a:r>
              <a:rPr lang="en-GB" u="sng" dirty="0">
                <a:solidFill>
                  <a:schemeClr val="bg2"/>
                </a:solidFill>
                <a:hlinkClick r:id="rId2">
                  <a:extLst>
                    <a:ext uri="{A12FA001-AC4F-418D-AE19-62706E023703}">
                      <ahyp:hlinkClr xmlns:ahyp="http://schemas.microsoft.com/office/drawing/2018/hyperlinkcolor" val="tx"/>
                    </a:ext>
                  </a:extLst>
                </a:hlinkClick>
              </a:rPr>
              <a:t>wiki definition</a:t>
            </a:r>
            <a:r>
              <a:rPr lang="en-GB" dirty="0">
                <a:solidFill>
                  <a:schemeClr val="bg2"/>
                </a:solidFill>
              </a:rPr>
              <a:t> to see examples of the calculation.</a:t>
            </a:r>
          </a:p>
        </p:txBody>
      </p:sp>
      <p:pic>
        <p:nvPicPr>
          <p:cNvPr id="3" name="Picture 2" descr="Text&#10;&#10;Description automatically generated">
            <a:extLst>
              <a:ext uri="{FF2B5EF4-FFF2-40B4-BE49-F238E27FC236}">
                <a16:creationId xmlns:a16="http://schemas.microsoft.com/office/drawing/2014/main" id="{CA819BBD-207A-EB46-82E9-5BCFB146CD41}"/>
              </a:ext>
            </a:extLst>
          </p:cNvPr>
          <p:cNvPicPr>
            <a:picLocks noChangeAspect="1"/>
          </p:cNvPicPr>
          <p:nvPr/>
        </p:nvPicPr>
        <p:blipFill>
          <a:blip r:embed="rId3"/>
          <a:stretch>
            <a:fillRect/>
          </a:stretch>
        </p:blipFill>
        <p:spPr>
          <a:xfrm>
            <a:off x="1091222" y="3186113"/>
            <a:ext cx="5461000" cy="1397000"/>
          </a:xfrm>
          <a:prstGeom prst="rect">
            <a:avLst/>
          </a:prstGeom>
        </p:spPr>
      </p:pic>
    </p:spTree>
    <p:extLst>
      <p:ext uri="{BB962C8B-B14F-4D97-AF65-F5344CB8AC3E}">
        <p14:creationId xmlns:p14="http://schemas.microsoft.com/office/powerpoint/2010/main" val="170374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2"/>
                </a:solidFill>
              </a:rPr>
              <a:t>Handling large message sizes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fontScale="92500" lnSpcReduction="10000"/>
          </a:bodyPr>
          <a:lstStyle/>
          <a:p>
            <a:pPr marL="0" indent="0">
              <a:buNone/>
            </a:pPr>
            <a:r>
              <a:rPr lang="en-GB" dirty="0">
                <a:solidFill>
                  <a:schemeClr val="bg2"/>
                </a:solidFill>
              </a:rPr>
              <a:t>Ideally, individual messages aren’t more than a few 100KB, and are batched by the producer for better throughput up to the limit configured by </a:t>
            </a:r>
            <a:r>
              <a:rPr lang="en-GB" dirty="0" err="1">
                <a:solidFill>
                  <a:schemeClr val="accent1"/>
                </a:solidFill>
              </a:rPr>
              <a:t>message.max.bytes</a:t>
            </a:r>
            <a:r>
              <a:rPr lang="en-GB" dirty="0">
                <a:solidFill>
                  <a:schemeClr val="accent1"/>
                </a:solidFill>
              </a:rPr>
              <a:t> </a:t>
            </a:r>
            <a:r>
              <a:rPr lang="en-GB" dirty="0">
                <a:solidFill>
                  <a:schemeClr val="bg2"/>
                </a:solidFill>
              </a:rPr>
              <a:t>(broker config) or </a:t>
            </a:r>
            <a:r>
              <a:rPr lang="en-GB" dirty="0" err="1">
                <a:solidFill>
                  <a:schemeClr val="accent1"/>
                </a:solidFill>
              </a:rPr>
              <a:t>max.message.bytes</a:t>
            </a:r>
            <a:r>
              <a:rPr lang="en-GB" dirty="0">
                <a:solidFill>
                  <a:schemeClr val="accent1"/>
                </a:solidFill>
              </a:rPr>
              <a:t> </a:t>
            </a:r>
            <a:r>
              <a:rPr lang="en-GB" dirty="0">
                <a:solidFill>
                  <a:schemeClr val="bg2"/>
                </a:solidFill>
              </a:rPr>
              <a:t>(topic config). This defaults to 1MB.</a:t>
            </a:r>
          </a:p>
          <a:p>
            <a:pPr marL="0" indent="0">
              <a:buNone/>
            </a:pPr>
            <a:r>
              <a:rPr lang="en-GB" dirty="0">
                <a:solidFill>
                  <a:schemeClr val="bg2"/>
                </a:solidFill>
              </a:rPr>
              <a:t>You have four ways to handle large message sizes:</a:t>
            </a:r>
          </a:p>
          <a:p>
            <a:r>
              <a:rPr lang="en-GB" dirty="0">
                <a:solidFill>
                  <a:schemeClr val="bg2"/>
                </a:solidFill>
              </a:rPr>
              <a:t>Producer-side message compression</a:t>
            </a:r>
          </a:p>
          <a:p>
            <a:r>
              <a:rPr lang="en-GB" dirty="0">
                <a:solidFill>
                  <a:schemeClr val="bg2"/>
                </a:solidFill>
              </a:rPr>
              <a:t>Reference-based messaging</a:t>
            </a:r>
          </a:p>
          <a:p>
            <a:r>
              <a:rPr lang="en-GB" dirty="0">
                <a:solidFill>
                  <a:schemeClr val="bg2"/>
                </a:solidFill>
              </a:rPr>
              <a:t>Inline messaging</a:t>
            </a:r>
          </a:p>
          <a:p>
            <a:r>
              <a:rPr lang="en-GB" dirty="0">
                <a:solidFill>
                  <a:schemeClr val="bg2"/>
                </a:solidFill>
              </a:rPr>
              <a:t>Broker and producer/consumer configuration</a:t>
            </a:r>
          </a:p>
          <a:p>
            <a:pPr marL="0" indent="0">
              <a:buNone/>
            </a:pPr>
            <a:r>
              <a:rPr lang="en-GB" dirty="0">
                <a:solidFill>
                  <a:schemeClr val="bg2"/>
                </a:solidFill>
              </a:rPr>
              <a:t>It’s recommend trying producer-side message compression or reference-based messaging, which cover most situations.</a:t>
            </a:r>
          </a:p>
        </p:txBody>
      </p:sp>
      <p:sp>
        <p:nvSpPr>
          <p:cNvPr id="4" name="TextBox 3">
            <a:extLst>
              <a:ext uri="{FF2B5EF4-FFF2-40B4-BE49-F238E27FC236}">
                <a16:creationId xmlns:a16="http://schemas.microsoft.com/office/drawing/2014/main" id="{591AB74B-2E69-144C-81AC-0FD3BD6F6965}"/>
              </a:ext>
            </a:extLst>
          </p:cNvPr>
          <p:cNvSpPr txBox="1"/>
          <p:nvPr/>
        </p:nvSpPr>
        <p:spPr>
          <a:xfrm>
            <a:off x="4161692" y="5943600"/>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26297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Important Client Configs</a:t>
            </a:r>
            <a:endParaRPr lang="en-US" sz="6000" dirty="0"/>
          </a:p>
        </p:txBody>
      </p:sp>
    </p:spTree>
    <p:extLst>
      <p:ext uri="{BB962C8B-B14F-4D97-AF65-F5344CB8AC3E}">
        <p14:creationId xmlns:p14="http://schemas.microsoft.com/office/powerpoint/2010/main" val="243340911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Retries:</a:t>
            </a:r>
            <a:r>
              <a:rPr lang="en-GB" dirty="0">
                <a:solidFill>
                  <a:schemeClr val="bg1"/>
                </a:solidFill>
              </a:rPr>
              <a:t> This configuration is used to set the maximum number of retry attempts to be done by the producer in case of any message publish failure. </a:t>
            </a:r>
          </a:p>
          <a:p>
            <a:r>
              <a:rPr lang="en-GB" dirty="0">
                <a:solidFill>
                  <a:schemeClr val="bg1"/>
                </a:solidFill>
              </a:rPr>
              <a:t>If your application can not afford to miss any data publish, we increase this count to guarantee to publish our data.</a:t>
            </a:r>
          </a:p>
          <a:p>
            <a:pPr marL="0" indent="0">
              <a:buNone/>
            </a:pPr>
            <a:br>
              <a:rPr lang="en-GB" dirty="0">
                <a:solidFill>
                  <a:schemeClr val="bg1"/>
                </a:solidFill>
              </a:rPr>
            </a:br>
            <a:endParaRPr lang="en-GB"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DB2A1BAA-5000-B945-86CE-CF9A426BD3DF}"/>
              </a:ext>
            </a:extLst>
          </p:cNvPr>
          <p:cNvPicPr>
            <a:picLocks noChangeAspect="1"/>
          </p:cNvPicPr>
          <p:nvPr/>
        </p:nvPicPr>
        <p:blipFill>
          <a:blip r:embed="rId2"/>
          <a:stretch>
            <a:fillRect/>
          </a:stretch>
        </p:blipFill>
        <p:spPr>
          <a:xfrm>
            <a:off x="3911600" y="4614863"/>
            <a:ext cx="4368800" cy="1562100"/>
          </a:xfrm>
          <a:prstGeom prst="rect">
            <a:avLst/>
          </a:prstGeom>
        </p:spPr>
      </p:pic>
    </p:spTree>
    <p:extLst>
      <p:ext uri="{BB962C8B-B14F-4D97-AF65-F5344CB8AC3E}">
        <p14:creationId xmlns:p14="http://schemas.microsoft.com/office/powerpoint/2010/main" val="11195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Batch size:</a:t>
            </a:r>
            <a:r>
              <a:rPr lang="en-GB" dirty="0">
                <a:solidFill>
                  <a:schemeClr val="bg1"/>
                </a:solidFill>
              </a:rPr>
              <a:t> It is set to have high throughput in our producer application by combining multiple network calls into one. </a:t>
            </a:r>
          </a:p>
          <a:p>
            <a:r>
              <a:rPr lang="en-GB" dirty="0" err="1">
                <a:solidFill>
                  <a:schemeClr val="bg1"/>
                </a:solidFill>
              </a:rPr>
              <a:t>batch.size</a:t>
            </a:r>
            <a:r>
              <a:rPr lang="en-GB" dirty="0">
                <a:solidFill>
                  <a:schemeClr val="bg1"/>
                </a:solidFill>
              </a:rPr>
              <a:t> measures batch size in total bytes, </a:t>
            </a:r>
          </a:p>
          <a:p>
            <a:r>
              <a:rPr lang="en-GB" dirty="0">
                <a:solidFill>
                  <a:schemeClr val="bg1"/>
                </a:solidFill>
              </a:rPr>
              <a:t>It makes sense to increase its value when your producer is publishing data all the time to have the best throughput </a:t>
            </a:r>
          </a:p>
          <a:p>
            <a:r>
              <a:rPr lang="en-GB" dirty="0">
                <a:solidFill>
                  <a:schemeClr val="bg1"/>
                </a:solidFill>
              </a:rPr>
              <a:t>otherwise, it will have to wait till the given size is collected.</a:t>
            </a:r>
          </a:p>
        </p:txBody>
      </p:sp>
      <p:pic>
        <p:nvPicPr>
          <p:cNvPr id="3" name="Picture 2" descr="Text, table&#10;&#10;Description automatically generated with medium confidence">
            <a:extLst>
              <a:ext uri="{FF2B5EF4-FFF2-40B4-BE49-F238E27FC236}">
                <a16:creationId xmlns:a16="http://schemas.microsoft.com/office/drawing/2014/main" id="{09CE919A-42B5-EB45-8F38-1F5FAE02EC63}"/>
              </a:ext>
            </a:extLst>
          </p:cNvPr>
          <p:cNvPicPr>
            <a:picLocks noChangeAspect="1"/>
          </p:cNvPicPr>
          <p:nvPr/>
        </p:nvPicPr>
        <p:blipFill>
          <a:blip r:embed="rId2"/>
          <a:stretch>
            <a:fillRect/>
          </a:stretch>
        </p:blipFill>
        <p:spPr>
          <a:xfrm>
            <a:off x="4000011" y="4905619"/>
            <a:ext cx="3441700" cy="1689100"/>
          </a:xfrm>
          <a:prstGeom prst="rect">
            <a:avLst/>
          </a:prstGeom>
        </p:spPr>
      </p:pic>
    </p:spTree>
    <p:extLst>
      <p:ext uri="{BB962C8B-B14F-4D97-AF65-F5344CB8AC3E}">
        <p14:creationId xmlns:p14="http://schemas.microsoft.com/office/powerpoint/2010/main" val="14893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485655"/>
            <a:ext cx="10515600" cy="4351338"/>
          </a:xfrm>
        </p:spPr>
        <p:txBody>
          <a:bodyPr>
            <a:normAutofit/>
          </a:bodyPr>
          <a:lstStyle/>
          <a:p>
            <a:r>
              <a:rPr lang="en-GB" b="1" dirty="0">
                <a:solidFill>
                  <a:schemeClr val="bg1"/>
                </a:solidFill>
              </a:rPr>
              <a:t>Linger time:</a:t>
            </a:r>
            <a:r>
              <a:rPr lang="en-GB" dirty="0">
                <a:solidFill>
                  <a:schemeClr val="bg1"/>
                </a:solidFill>
              </a:rPr>
              <a:t> This configuration collaborates with batch size to have high throughput. </a:t>
            </a:r>
          </a:p>
          <a:p>
            <a:r>
              <a:rPr lang="en-GB" dirty="0" err="1">
                <a:solidFill>
                  <a:schemeClr val="bg1"/>
                </a:solidFill>
              </a:rPr>
              <a:t>linger.ms</a:t>
            </a:r>
            <a:r>
              <a:rPr lang="en-GB" dirty="0">
                <a:solidFill>
                  <a:schemeClr val="bg1"/>
                </a:solidFill>
              </a:rPr>
              <a:t> sets the maximum time to buffer data in asynchronous mode. </a:t>
            </a:r>
          </a:p>
          <a:p>
            <a:r>
              <a:rPr lang="en-GB" dirty="0">
                <a:solidFill>
                  <a:schemeClr val="bg1"/>
                </a:solidFill>
              </a:rPr>
              <a:t>Suppose we set </a:t>
            </a:r>
            <a:r>
              <a:rPr lang="en-GB" b="1" dirty="0">
                <a:solidFill>
                  <a:schemeClr val="bg1"/>
                </a:solidFill>
              </a:rPr>
              <a:t>300kb</a:t>
            </a:r>
            <a:r>
              <a:rPr lang="en-GB" dirty="0">
                <a:solidFill>
                  <a:schemeClr val="bg1"/>
                </a:solidFill>
              </a:rPr>
              <a:t> in </a:t>
            </a:r>
            <a:r>
              <a:rPr lang="en-GB" dirty="0" err="1">
                <a:solidFill>
                  <a:schemeClr val="bg1"/>
                </a:solidFill>
              </a:rPr>
              <a:t>batch.size</a:t>
            </a:r>
            <a:r>
              <a:rPr lang="en-GB" dirty="0">
                <a:solidFill>
                  <a:schemeClr val="bg1"/>
                </a:solidFill>
              </a:rPr>
              <a:t> and </a:t>
            </a:r>
            <a:r>
              <a:rPr lang="en-GB" b="1" dirty="0">
                <a:solidFill>
                  <a:schemeClr val="bg1"/>
                </a:solidFill>
              </a:rPr>
              <a:t>10 </a:t>
            </a:r>
            <a:r>
              <a:rPr lang="en-GB" b="1" dirty="0" err="1">
                <a:solidFill>
                  <a:schemeClr val="bg1"/>
                </a:solidFill>
              </a:rPr>
              <a:t>ms</a:t>
            </a:r>
            <a:r>
              <a:rPr lang="en-GB" dirty="0">
                <a:solidFill>
                  <a:schemeClr val="bg1"/>
                </a:solidFill>
              </a:rPr>
              <a:t> in </a:t>
            </a:r>
            <a:r>
              <a:rPr lang="en-GB" dirty="0" err="1">
                <a:solidFill>
                  <a:schemeClr val="bg1"/>
                </a:solidFill>
              </a:rPr>
              <a:t>linger.ms</a:t>
            </a:r>
            <a:r>
              <a:rPr lang="en-GB" dirty="0">
                <a:solidFill>
                  <a:schemeClr val="bg1"/>
                </a:solidFill>
              </a:rPr>
              <a:t>, then the producer waits till at least one of them is breached. </a:t>
            </a:r>
          </a:p>
          <a:p>
            <a:r>
              <a:rPr lang="en-GB" dirty="0">
                <a:solidFill>
                  <a:schemeClr val="bg1"/>
                </a:solidFill>
              </a:rPr>
              <a:t>Setting </a:t>
            </a:r>
            <a:r>
              <a:rPr lang="en-GB" dirty="0" err="1">
                <a:solidFill>
                  <a:schemeClr val="bg1"/>
                </a:solidFill>
              </a:rPr>
              <a:t>linger.ms</a:t>
            </a:r>
            <a:r>
              <a:rPr lang="en-GB" dirty="0">
                <a:solidFill>
                  <a:schemeClr val="bg1"/>
                </a:solidFill>
              </a:rPr>
              <a:t>=5, for example, would have the effect of reducing the number of requests sent but would add up to 5ms of latency to records sent in the absence of load.</a:t>
            </a:r>
          </a:p>
        </p:txBody>
      </p:sp>
      <p:pic>
        <p:nvPicPr>
          <p:cNvPr id="3" name="Picture 2" descr="A picture containing text&#10;&#10;Description automatically generated">
            <a:extLst>
              <a:ext uri="{FF2B5EF4-FFF2-40B4-BE49-F238E27FC236}">
                <a16:creationId xmlns:a16="http://schemas.microsoft.com/office/drawing/2014/main" id="{1E982906-DC43-6540-87E8-2C86E12743D6}"/>
              </a:ext>
            </a:extLst>
          </p:cNvPr>
          <p:cNvPicPr>
            <a:picLocks noChangeAspect="1"/>
          </p:cNvPicPr>
          <p:nvPr/>
        </p:nvPicPr>
        <p:blipFill>
          <a:blip r:embed="rId2"/>
          <a:stretch>
            <a:fillRect/>
          </a:stretch>
        </p:blipFill>
        <p:spPr>
          <a:xfrm>
            <a:off x="8416681" y="5295900"/>
            <a:ext cx="3213100" cy="1562100"/>
          </a:xfrm>
          <a:prstGeom prst="rect">
            <a:avLst/>
          </a:prstGeom>
        </p:spPr>
      </p:pic>
    </p:spTree>
    <p:extLst>
      <p:ext uri="{BB962C8B-B14F-4D97-AF65-F5344CB8AC3E}">
        <p14:creationId xmlns:p14="http://schemas.microsoft.com/office/powerpoint/2010/main" val="27206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485655"/>
            <a:ext cx="10515600" cy="4351338"/>
          </a:xfrm>
        </p:spPr>
        <p:txBody>
          <a:bodyPr>
            <a:normAutofit/>
          </a:bodyPr>
          <a:lstStyle/>
          <a:p>
            <a:r>
              <a:rPr lang="en-GB" b="1" dirty="0">
                <a:solidFill>
                  <a:schemeClr val="bg1"/>
                </a:solidFill>
              </a:rPr>
              <a:t>Linger time:</a:t>
            </a:r>
            <a:r>
              <a:rPr lang="en-GB" dirty="0">
                <a:solidFill>
                  <a:schemeClr val="bg1"/>
                </a:solidFill>
              </a:rPr>
              <a:t> This configuration collaborates with batch size to have high throughput. </a:t>
            </a:r>
          </a:p>
          <a:p>
            <a:r>
              <a:rPr lang="en-GB" dirty="0" err="1">
                <a:solidFill>
                  <a:schemeClr val="bg1"/>
                </a:solidFill>
              </a:rPr>
              <a:t>linger.ms</a:t>
            </a:r>
            <a:r>
              <a:rPr lang="en-GB" dirty="0">
                <a:solidFill>
                  <a:schemeClr val="bg1"/>
                </a:solidFill>
              </a:rPr>
              <a:t> sets the maximum time to buffer data in asynchronous mode. </a:t>
            </a:r>
          </a:p>
          <a:p>
            <a:r>
              <a:rPr lang="en-GB" dirty="0">
                <a:solidFill>
                  <a:schemeClr val="bg1"/>
                </a:solidFill>
              </a:rPr>
              <a:t>Suppose we set </a:t>
            </a:r>
            <a:r>
              <a:rPr lang="en-GB" b="1" dirty="0">
                <a:solidFill>
                  <a:schemeClr val="bg1"/>
                </a:solidFill>
              </a:rPr>
              <a:t>300kb</a:t>
            </a:r>
            <a:r>
              <a:rPr lang="en-GB" dirty="0">
                <a:solidFill>
                  <a:schemeClr val="bg1"/>
                </a:solidFill>
              </a:rPr>
              <a:t> in </a:t>
            </a:r>
            <a:r>
              <a:rPr lang="en-GB" dirty="0" err="1">
                <a:solidFill>
                  <a:schemeClr val="bg1"/>
                </a:solidFill>
              </a:rPr>
              <a:t>batch.size</a:t>
            </a:r>
            <a:r>
              <a:rPr lang="en-GB" dirty="0">
                <a:solidFill>
                  <a:schemeClr val="bg1"/>
                </a:solidFill>
              </a:rPr>
              <a:t> and </a:t>
            </a:r>
            <a:r>
              <a:rPr lang="en-GB" b="1" dirty="0">
                <a:solidFill>
                  <a:schemeClr val="bg1"/>
                </a:solidFill>
              </a:rPr>
              <a:t>10 </a:t>
            </a:r>
            <a:r>
              <a:rPr lang="en-GB" b="1" dirty="0" err="1">
                <a:solidFill>
                  <a:schemeClr val="bg1"/>
                </a:solidFill>
              </a:rPr>
              <a:t>ms</a:t>
            </a:r>
            <a:r>
              <a:rPr lang="en-GB" dirty="0">
                <a:solidFill>
                  <a:schemeClr val="bg1"/>
                </a:solidFill>
              </a:rPr>
              <a:t> in </a:t>
            </a:r>
            <a:r>
              <a:rPr lang="en-GB" dirty="0" err="1">
                <a:solidFill>
                  <a:schemeClr val="bg1"/>
                </a:solidFill>
              </a:rPr>
              <a:t>linger.ms</a:t>
            </a:r>
            <a:r>
              <a:rPr lang="en-GB" dirty="0">
                <a:solidFill>
                  <a:schemeClr val="bg1"/>
                </a:solidFill>
              </a:rPr>
              <a:t>, then the producer waits till at least one of them is breached. </a:t>
            </a:r>
          </a:p>
          <a:p>
            <a:r>
              <a:rPr lang="en-GB" dirty="0">
                <a:solidFill>
                  <a:schemeClr val="bg1"/>
                </a:solidFill>
              </a:rPr>
              <a:t>Setting </a:t>
            </a:r>
            <a:r>
              <a:rPr lang="en-GB" dirty="0" err="1">
                <a:solidFill>
                  <a:schemeClr val="bg1"/>
                </a:solidFill>
              </a:rPr>
              <a:t>linger.ms</a:t>
            </a:r>
            <a:r>
              <a:rPr lang="en-GB" dirty="0">
                <a:solidFill>
                  <a:schemeClr val="bg1"/>
                </a:solidFill>
              </a:rPr>
              <a:t>=5, for example, would have the effect of reducing the number of requests sent but would add up to 5ms of latency to records sent in the absence of load.</a:t>
            </a:r>
          </a:p>
        </p:txBody>
      </p:sp>
      <p:pic>
        <p:nvPicPr>
          <p:cNvPr id="3" name="Picture 2" descr="A picture containing text&#10;&#10;Description automatically generated">
            <a:extLst>
              <a:ext uri="{FF2B5EF4-FFF2-40B4-BE49-F238E27FC236}">
                <a16:creationId xmlns:a16="http://schemas.microsoft.com/office/drawing/2014/main" id="{1E982906-DC43-6540-87E8-2C86E12743D6}"/>
              </a:ext>
            </a:extLst>
          </p:cNvPr>
          <p:cNvPicPr>
            <a:picLocks noChangeAspect="1"/>
          </p:cNvPicPr>
          <p:nvPr/>
        </p:nvPicPr>
        <p:blipFill>
          <a:blip r:embed="rId2"/>
          <a:stretch>
            <a:fillRect/>
          </a:stretch>
        </p:blipFill>
        <p:spPr>
          <a:xfrm>
            <a:off x="8416681" y="5295900"/>
            <a:ext cx="3213100" cy="1562100"/>
          </a:xfrm>
          <a:prstGeom prst="rect">
            <a:avLst/>
          </a:prstGeom>
        </p:spPr>
      </p:pic>
    </p:spTree>
    <p:extLst>
      <p:ext uri="{BB962C8B-B14F-4D97-AF65-F5344CB8AC3E}">
        <p14:creationId xmlns:p14="http://schemas.microsoft.com/office/powerpoint/2010/main" val="405978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Acks:</a:t>
            </a:r>
            <a:r>
              <a:rPr lang="en-GB" dirty="0">
                <a:solidFill>
                  <a:schemeClr val="bg1"/>
                </a:solidFill>
              </a:rPr>
              <a:t> It is used to set the number of replicas for which the coordinator node will wait before sending a successful acknowledgment to the producer application. </a:t>
            </a:r>
          </a:p>
          <a:p>
            <a:r>
              <a:rPr lang="en-GB" dirty="0">
                <a:solidFill>
                  <a:schemeClr val="bg1"/>
                </a:solidFill>
              </a:rPr>
              <a:t>There are 3 values possible for this configuration — 0,1 and -1(all). </a:t>
            </a:r>
          </a:p>
          <a:p>
            <a:r>
              <a:rPr lang="en-GB" dirty="0">
                <a:solidFill>
                  <a:schemeClr val="bg1"/>
                </a:solidFill>
              </a:rPr>
              <a:t>0 means no acknowledgment is required. It is set when low latency is required. </a:t>
            </a:r>
          </a:p>
          <a:p>
            <a:r>
              <a:rPr lang="en-GB" dirty="0">
                <a:solidFill>
                  <a:schemeClr val="bg1"/>
                </a:solidFill>
              </a:rPr>
              <a:t>-1 (or all) means response from all the replicas for the given partition is inevitable and it is set when data consistency is most crucial.</a:t>
            </a:r>
          </a:p>
        </p:txBody>
      </p:sp>
    </p:spTree>
    <p:extLst>
      <p:ext uri="{BB962C8B-B14F-4D97-AF65-F5344CB8AC3E}">
        <p14:creationId xmlns:p14="http://schemas.microsoft.com/office/powerpoint/2010/main" val="354553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Compression</a:t>
            </a:r>
            <a:r>
              <a:rPr lang="en-GB" dirty="0">
                <a:solidFill>
                  <a:schemeClr val="bg1"/>
                </a:solidFill>
              </a:rPr>
              <a:t> - The compression type for all data generated by the producer. The default is none (i.e. no compression). </a:t>
            </a:r>
          </a:p>
          <a:p>
            <a:r>
              <a:rPr lang="en-GB" dirty="0">
                <a:solidFill>
                  <a:schemeClr val="bg1"/>
                </a:solidFill>
              </a:rPr>
              <a:t>Valid values are none, </a:t>
            </a:r>
            <a:r>
              <a:rPr lang="en-GB" dirty="0" err="1">
                <a:solidFill>
                  <a:schemeClr val="bg1"/>
                </a:solidFill>
              </a:rPr>
              <a:t>gzip</a:t>
            </a:r>
            <a:r>
              <a:rPr lang="en-GB" dirty="0">
                <a:solidFill>
                  <a:schemeClr val="bg1"/>
                </a:solidFill>
              </a:rPr>
              <a:t>, snappy, lz4, or </a:t>
            </a:r>
            <a:r>
              <a:rPr lang="en-GB" dirty="0" err="1">
                <a:solidFill>
                  <a:schemeClr val="bg1"/>
                </a:solidFill>
              </a:rPr>
              <a:t>zstd</a:t>
            </a:r>
            <a:r>
              <a:rPr lang="en-GB" dirty="0">
                <a:solidFill>
                  <a:schemeClr val="bg1"/>
                </a:solidFill>
              </a:rPr>
              <a:t>. </a:t>
            </a:r>
          </a:p>
          <a:p>
            <a:r>
              <a:rPr lang="en-GB" dirty="0">
                <a:solidFill>
                  <a:schemeClr val="bg1"/>
                </a:solidFill>
              </a:rPr>
              <a:t>Compression is of full batches of data, so the efficacy of batching will also impact the compression ratio (more batching means better compression).</a:t>
            </a:r>
          </a:p>
        </p:txBody>
      </p:sp>
    </p:spTree>
    <p:extLst>
      <p:ext uri="{BB962C8B-B14F-4D97-AF65-F5344CB8AC3E}">
        <p14:creationId xmlns:p14="http://schemas.microsoft.com/office/powerpoint/2010/main" val="32380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cable&#10;&#10;Description automatically generated">
            <a:extLst>
              <a:ext uri="{FF2B5EF4-FFF2-40B4-BE49-F238E27FC236}">
                <a16:creationId xmlns:a16="http://schemas.microsoft.com/office/drawing/2014/main" id="{97A70659-A109-AA49-B913-F4E998DDB71F}"/>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Basic Kafka Operations</a:t>
            </a:r>
          </a:p>
        </p:txBody>
      </p:sp>
      <p:sp>
        <p:nvSpPr>
          <p:cNvPr id="57"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635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Consumer group:</a:t>
            </a:r>
            <a:r>
              <a:rPr lang="en-GB" dirty="0">
                <a:solidFill>
                  <a:schemeClr val="bg1"/>
                </a:solidFill>
              </a:rPr>
              <a:t> It plays a significant role for the consumer as you can have multiple instances of the consumer application within the same consumer group to consume messages from a Kafka topic. </a:t>
            </a:r>
          </a:p>
          <a:p>
            <a:r>
              <a:rPr lang="en-GB" dirty="0">
                <a:solidFill>
                  <a:schemeClr val="bg1"/>
                </a:solidFill>
              </a:rPr>
              <a:t>The number of consumers should be less than or equal to the number of partitions in the Kafka topic as a partition can be assigned to only one consumer in a consumer group.</a:t>
            </a:r>
          </a:p>
        </p:txBody>
      </p:sp>
    </p:spTree>
    <p:extLst>
      <p:ext uri="{BB962C8B-B14F-4D97-AF65-F5344CB8AC3E}">
        <p14:creationId xmlns:p14="http://schemas.microsoft.com/office/powerpoint/2010/main" val="183262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Auto vs Manual commit:</a:t>
            </a:r>
            <a:r>
              <a:rPr lang="en-GB" dirty="0">
                <a:solidFill>
                  <a:schemeClr val="bg1"/>
                </a:solidFill>
              </a:rPr>
              <a:t> A consumer has to commit the offset after consuming a message from a topic. This commit can be made automatically or manually.</a:t>
            </a:r>
          </a:p>
          <a:p>
            <a:r>
              <a:rPr lang="en-GB" dirty="0" err="1">
                <a:solidFill>
                  <a:schemeClr val="accent1"/>
                </a:solidFill>
              </a:rPr>
              <a:t>enable.auto.commit</a:t>
            </a:r>
            <a:r>
              <a:rPr lang="en-GB" dirty="0">
                <a:solidFill>
                  <a:schemeClr val="bg1"/>
                </a:solidFill>
              </a:rPr>
              <a:t> is the property which needs to be true to enable auto-commit. It is enabled by default.</a:t>
            </a:r>
          </a:p>
          <a:p>
            <a:r>
              <a:rPr lang="en-GB" dirty="0" err="1">
                <a:solidFill>
                  <a:schemeClr val="accent1"/>
                </a:solidFill>
              </a:rPr>
              <a:t>auto.commit.interval.ms</a:t>
            </a:r>
            <a:r>
              <a:rPr lang="en-GB" dirty="0">
                <a:solidFill>
                  <a:schemeClr val="bg1"/>
                </a:solidFill>
              </a:rPr>
              <a:t> is the dependent property which is taken into account when auto-commit is enabled. It is used to set the max time in </a:t>
            </a:r>
            <a:r>
              <a:rPr lang="en-GB" dirty="0" err="1">
                <a:solidFill>
                  <a:schemeClr val="bg1"/>
                </a:solidFill>
              </a:rPr>
              <a:t>ms</a:t>
            </a:r>
            <a:r>
              <a:rPr lang="en-GB" dirty="0">
                <a:solidFill>
                  <a:schemeClr val="bg1"/>
                </a:solidFill>
              </a:rPr>
              <a:t> to wait to make a commit for the consumed messages.</a:t>
            </a:r>
          </a:p>
        </p:txBody>
      </p:sp>
    </p:spTree>
    <p:extLst>
      <p:ext uri="{BB962C8B-B14F-4D97-AF65-F5344CB8AC3E}">
        <p14:creationId xmlns:p14="http://schemas.microsoft.com/office/powerpoint/2010/main" val="38848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Heartbeat interval:</a:t>
            </a:r>
            <a:r>
              <a:rPr lang="en-GB" dirty="0">
                <a:solidFill>
                  <a:schemeClr val="bg1"/>
                </a:solidFill>
              </a:rPr>
              <a:t> This property is used by the consumers to send their heartbeat to the Kafka broker. It tells </a:t>
            </a:r>
            <a:r>
              <a:rPr lang="en-GB" b="1" i="1" dirty="0">
                <a:solidFill>
                  <a:schemeClr val="bg1"/>
                </a:solidFill>
              </a:rPr>
              <a:t>Kafka that the given consumer is still alive and consuming messages from it</a:t>
            </a:r>
            <a:r>
              <a:rPr lang="en-GB" dirty="0">
                <a:solidFill>
                  <a:schemeClr val="bg1"/>
                </a:solidFill>
              </a:rPr>
              <a:t>.</a:t>
            </a:r>
          </a:p>
          <a:p>
            <a:r>
              <a:rPr lang="en-GB" dirty="0" err="1">
                <a:solidFill>
                  <a:schemeClr val="accent1"/>
                </a:solidFill>
              </a:rPr>
              <a:t>heartbeat.interval.ms</a:t>
            </a:r>
            <a:r>
              <a:rPr lang="en-GB" dirty="0">
                <a:solidFill>
                  <a:schemeClr val="bg1"/>
                </a:solidFill>
              </a:rPr>
              <a:t> = 10ms the consumer sends its heartbeat to the Kafka broker at every 10 milliseconds.</a:t>
            </a:r>
          </a:p>
          <a:p>
            <a:endParaRPr lang="en-GB" dirty="0">
              <a:solidFill>
                <a:schemeClr val="bg1"/>
              </a:solidFill>
            </a:endParaRPr>
          </a:p>
        </p:txBody>
      </p:sp>
    </p:spTree>
    <p:extLst>
      <p:ext uri="{BB962C8B-B14F-4D97-AF65-F5344CB8AC3E}">
        <p14:creationId xmlns:p14="http://schemas.microsoft.com/office/powerpoint/2010/main" val="154830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Session timeout:</a:t>
            </a:r>
            <a:r>
              <a:rPr lang="en-GB" dirty="0">
                <a:solidFill>
                  <a:schemeClr val="bg1"/>
                </a:solidFill>
              </a:rPr>
              <a:t> It is the time when the broker decides that the consumer is died and no longer available to consume.</a:t>
            </a:r>
            <a:br>
              <a:rPr lang="en-GB" dirty="0">
                <a:solidFill>
                  <a:schemeClr val="bg1"/>
                </a:solidFill>
              </a:rPr>
            </a:br>
            <a:endParaRPr lang="en-GB" dirty="0">
              <a:solidFill>
                <a:schemeClr val="bg1"/>
              </a:solidFill>
            </a:endParaRPr>
          </a:p>
          <a:p>
            <a:r>
              <a:rPr lang="en-GB" dirty="0" err="1">
                <a:solidFill>
                  <a:schemeClr val="accent1"/>
                </a:solidFill>
              </a:rPr>
              <a:t>session.timeout.ms</a:t>
            </a:r>
            <a:r>
              <a:rPr lang="en-GB" dirty="0">
                <a:solidFill>
                  <a:schemeClr val="accent1"/>
                </a:solidFill>
              </a:rPr>
              <a:t> </a:t>
            </a:r>
            <a:r>
              <a:rPr lang="en-GB" dirty="0">
                <a:solidFill>
                  <a:schemeClr val="bg1"/>
                </a:solidFill>
              </a:rPr>
              <a:t>= 50 </a:t>
            </a:r>
            <a:r>
              <a:rPr lang="en-GB" dirty="0" err="1">
                <a:solidFill>
                  <a:schemeClr val="bg1"/>
                </a:solidFill>
              </a:rPr>
              <a:t>ms</a:t>
            </a:r>
            <a:r>
              <a:rPr lang="en-GB" dirty="0">
                <a:solidFill>
                  <a:schemeClr val="bg1"/>
                </a:solidFill>
              </a:rPr>
              <a:t> Suppose the consumer is down and it is not sending heartbeat to Kafka broker, then the broker waits until 50 </a:t>
            </a:r>
            <a:r>
              <a:rPr lang="en-GB" dirty="0" err="1">
                <a:solidFill>
                  <a:schemeClr val="bg1"/>
                </a:solidFill>
              </a:rPr>
              <a:t>ms</a:t>
            </a:r>
            <a:r>
              <a:rPr lang="en-GB" dirty="0">
                <a:solidFill>
                  <a:schemeClr val="bg1"/>
                </a:solidFill>
              </a:rPr>
              <a:t> time is over, to decide the consumer is dead.</a:t>
            </a:r>
          </a:p>
        </p:txBody>
      </p:sp>
    </p:spTree>
    <p:extLst>
      <p:ext uri="{BB962C8B-B14F-4D97-AF65-F5344CB8AC3E}">
        <p14:creationId xmlns:p14="http://schemas.microsoft.com/office/powerpoint/2010/main" val="34201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Auto offset reset strategy:</a:t>
            </a:r>
            <a:r>
              <a:rPr lang="en-GB" dirty="0">
                <a:solidFill>
                  <a:schemeClr val="bg1"/>
                </a:solidFill>
              </a:rPr>
              <a:t> It is used to define the </a:t>
            </a:r>
            <a:r>
              <a:rPr lang="en-GB" dirty="0" err="1">
                <a:solidFill>
                  <a:schemeClr val="bg1"/>
                </a:solidFill>
              </a:rPr>
              <a:t>behavior</a:t>
            </a:r>
            <a:r>
              <a:rPr lang="en-GB" dirty="0">
                <a:solidFill>
                  <a:schemeClr val="bg1"/>
                </a:solidFill>
              </a:rPr>
              <a:t> of the consumer when there is no committed offset. This would be the case when the consumer is started for the first time or when an offset is out of range. </a:t>
            </a:r>
          </a:p>
          <a:p>
            <a:r>
              <a:rPr lang="en-GB" dirty="0">
                <a:solidFill>
                  <a:schemeClr val="bg1"/>
                </a:solidFill>
              </a:rPr>
              <a:t>There are 3 possible values for the property </a:t>
            </a:r>
            <a:r>
              <a:rPr lang="en-GB" dirty="0" err="1">
                <a:solidFill>
                  <a:schemeClr val="accent1"/>
                </a:solidFill>
              </a:rPr>
              <a:t>auto.offset.reset</a:t>
            </a:r>
            <a:r>
              <a:rPr lang="en-GB" dirty="0">
                <a:solidFill>
                  <a:schemeClr val="accent1"/>
                </a:solidFill>
              </a:rPr>
              <a:t> </a:t>
            </a:r>
            <a:r>
              <a:rPr lang="en-GB" dirty="0">
                <a:solidFill>
                  <a:schemeClr val="bg1"/>
                </a:solidFill>
              </a:rPr>
              <a:t>= </a:t>
            </a:r>
            <a:r>
              <a:rPr lang="en-GB" dirty="0">
                <a:solidFill>
                  <a:schemeClr val="accent1"/>
                </a:solidFill>
              </a:rPr>
              <a:t>earliest</a:t>
            </a:r>
            <a:r>
              <a:rPr lang="en-GB" dirty="0">
                <a:solidFill>
                  <a:schemeClr val="bg1"/>
                </a:solidFill>
              </a:rPr>
              <a:t>, </a:t>
            </a:r>
            <a:r>
              <a:rPr lang="en-GB" dirty="0">
                <a:solidFill>
                  <a:schemeClr val="accent1"/>
                </a:solidFill>
              </a:rPr>
              <a:t>latest</a:t>
            </a:r>
            <a:r>
              <a:rPr lang="en-GB" dirty="0">
                <a:solidFill>
                  <a:schemeClr val="bg1"/>
                </a:solidFill>
              </a:rPr>
              <a:t>, </a:t>
            </a:r>
            <a:r>
              <a:rPr lang="en-GB" dirty="0">
                <a:solidFill>
                  <a:schemeClr val="accent1"/>
                </a:solidFill>
              </a:rPr>
              <a:t>none</a:t>
            </a:r>
            <a:r>
              <a:rPr lang="en-GB" dirty="0">
                <a:solidFill>
                  <a:schemeClr val="bg1"/>
                </a:solidFill>
              </a:rPr>
              <a:t> . The default value is the </a:t>
            </a:r>
            <a:r>
              <a:rPr lang="en-GB" b="1" dirty="0">
                <a:solidFill>
                  <a:schemeClr val="accent1"/>
                </a:solidFill>
              </a:rPr>
              <a:t>latest</a:t>
            </a:r>
            <a:r>
              <a:rPr lang="en-GB" dirty="0">
                <a:solidFill>
                  <a:schemeClr val="bg1"/>
                </a:solidFill>
              </a:rPr>
              <a:t>.</a:t>
            </a:r>
          </a:p>
        </p:txBody>
      </p:sp>
    </p:spTree>
    <p:extLst>
      <p:ext uri="{BB962C8B-B14F-4D97-AF65-F5344CB8AC3E}">
        <p14:creationId xmlns:p14="http://schemas.microsoft.com/office/powerpoint/2010/main" val="42633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Java</a:t>
            </a:r>
            <a:endParaRPr lang="en-US" sz="6000" dirty="0"/>
          </a:p>
        </p:txBody>
      </p:sp>
    </p:spTree>
    <p:extLst>
      <p:ext uri="{BB962C8B-B14F-4D97-AF65-F5344CB8AC3E}">
        <p14:creationId xmlns:p14="http://schemas.microsoft.com/office/powerpoint/2010/main" val="412025101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Java 8 and Java 11 are supported. </a:t>
            </a:r>
          </a:p>
          <a:p>
            <a:r>
              <a:rPr lang="en-GB" dirty="0">
                <a:solidFill>
                  <a:schemeClr val="bg1"/>
                </a:solidFill>
              </a:rPr>
              <a:t>Java 11 performs significantly better if TLS is enabled, so it is highly recommended (it also includes a number of other performance improvements: G1GC, CRC32C, Compact Strings, Thread-Local Handshakes and more).</a:t>
            </a:r>
          </a:p>
          <a:p>
            <a:r>
              <a:rPr lang="en-GB" dirty="0">
                <a:solidFill>
                  <a:schemeClr val="bg1"/>
                </a:solidFill>
              </a:rPr>
              <a:t>Java 9 and 10 are not supported.</a:t>
            </a:r>
          </a:p>
        </p:txBody>
      </p:sp>
    </p:spTree>
    <p:extLst>
      <p:ext uri="{BB962C8B-B14F-4D97-AF65-F5344CB8AC3E}">
        <p14:creationId xmlns:p14="http://schemas.microsoft.com/office/powerpoint/2010/main" val="254899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631337"/>
          </a:xfrm>
        </p:spPr>
        <p:txBody>
          <a:bodyPr>
            <a:normAutofit fontScale="90000"/>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01969"/>
            <a:ext cx="10515600" cy="5074994"/>
          </a:xfrm>
        </p:spPr>
        <p:txBody>
          <a:bodyPr>
            <a:normAutofit/>
          </a:bodyPr>
          <a:lstStyle/>
          <a:p>
            <a:r>
              <a:rPr lang="en-GB" dirty="0">
                <a:solidFill>
                  <a:schemeClr val="bg1"/>
                </a:solidFill>
              </a:rPr>
              <a:t>Typical arguments for running Kafka with OpenJDK-based Java implementations (including Oracle JDK) are: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60 brokers</a:t>
            </a:r>
          </a:p>
          <a:p>
            <a:r>
              <a:rPr lang="en-GB" dirty="0">
                <a:solidFill>
                  <a:schemeClr val="bg1"/>
                </a:solidFill>
              </a:rPr>
              <a:t>50k partitions (replication factor 2)</a:t>
            </a:r>
          </a:p>
          <a:p>
            <a:r>
              <a:rPr lang="en-GB" dirty="0">
                <a:solidFill>
                  <a:schemeClr val="bg1"/>
                </a:solidFill>
              </a:rPr>
              <a:t>800k messages/sec in</a:t>
            </a:r>
          </a:p>
          <a:p>
            <a:r>
              <a:rPr lang="en-GB" dirty="0">
                <a:solidFill>
                  <a:schemeClr val="bg1"/>
                </a:solidFill>
              </a:rPr>
              <a:t>300 MB/sec inbound, 1 GB/sec+ outbound</a:t>
            </a:r>
          </a:p>
          <a:p>
            <a:endParaRPr lang="en-GB"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B2D025B-702A-9749-AAFF-A51489017BE7}"/>
              </a:ext>
            </a:extLst>
          </p:cNvPr>
          <p:cNvPicPr>
            <a:picLocks noChangeAspect="1"/>
          </p:cNvPicPr>
          <p:nvPr/>
        </p:nvPicPr>
        <p:blipFill>
          <a:blip r:embed="rId2"/>
          <a:stretch>
            <a:fillRect/>
          </a:stretch>
        </p:blipFill>
        <p:spPr>
          <a:xfrm>
            <a:off x="1029188" y="2062773"/>
            <a:ext cx="8445500" cy="1841500"/>
          </a:xfrm>
          <a:prstGeom prst="rect">
            <a:avLst/>
          </a:prstGeom>
        </p:spPr>
      </p:pic>
    </p:spTree>
    <p:extLst>
      <p:ext uri="{BB962C8B-B14F-4D97-AF65-F5344CB8AC3E}">
        <p14:creationId xmlns:p14="http://schemas.microsoft.com/office/powerpoint/2010/main" val="19444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994752"/>
          </a:xfrm>
        </p:spPr>
        <p:txBody>
          <a:bodyPr>
            <a:normAutofit/>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676400"/>
            <a:ext cx="10515600" cy="4500563"/>
          </a:xfrm>
        </p:spPr>
        <p:txBody>
          <a:bodyPr>
            <a:normAutofit/>
          </a:bodyPr>
          <a:lstStyle/>
          <a:p>
            <a:pPr marL="0" indent="0">
              <a:buNone/>
            </a:pPr>
            <a:r>
              <a:rPr lang="en-GB" dirty="0">
                <a:solidFill>
                  <a:schemeClr val="bg1"/>
                </a:solidFill>
              </a:rPr>
              <a:t>Be sure that </a:t>
            </a:r>
          </a:p>
          <a:p>
            <a:endParaRPr lang="en-GB" dirty="0">
              <a:solidFill>
                <a:schemeClr val="bg1"/>
              </a:solidFill>
            </a:endParaRPr>
          </a:p>
          <a:p>
            <a:pPr marL="0" indent="0">
              <a:buNone/>
            </a:pPr>
            <a:r>
              <a:rPr lang="en-GB" dirty="0">
                <a:solidFill>
                  <a:schemeClr val="accent2"/>
                </a:solidFill>
              </a:rPr>
              <a:t>-XX:+</a:t>
            </a:r>
            <a:r>
              <a:rPr lang="en-GB" dirty="0" err="1">
                <a:solidFill>
                  <a:schemeClr val="accent2"/>
                </a:solidFill>
              </a:rPr>
              <a:t>HeapDumpOnOutOfMemoryError</a:t>
            </a:r>
            <a:r>
              <a:rPr lang="en-GB" dirty="0">
                <a:solidFill>
                  <a:schemeClr val="accent2"/>
                </a:solidFill>
              </a:rPr>
              <a:t> -</a:t>
            </a:r>
            <a:r>
              <a:rPr lang="en-GB" dirty="0" err="1">
                <a:solidFill>
                  <a:schemeClr val="accent2"/>
                </a:solidFill>
              </a:rPr>
              <a:t>XX:HeapDumpPath</a:t>
            </a:r>
            <a:r>
              <a:rPr lang="en-GB" dirty="0">
                <a:solidFill>
                  <a:schemeClr val="accent2"/>
                </a:solidFill>
              </a:rPr>
              <a:t>=/PATH/</a:t>
            </a:r>
          </a:p>
          <a:p>
            <a:pPr marL="0" indent="0">
              <a:buNone/>
            </a:pPr>
            <a:endParaRPr lang="en-GB" dirty="0">
              <a:solidFill>
                <a:schemeClr val="bg1"/>
              </a:solidFill>
            </a:endParaRPr>
          </a:p>
          <a:p>
            <a:pPr marL="0" indent="0">
              <a:buNone/>
            </a:pPr>
            <a:r>
              <a:rPr lang="en-GB" dirty="0">
                <a:solidFill>
                  <a:schemeClr val="bg1"/>
                </a:solidFill>
              </a:rPr>
              <a:t>Are enabled</a:t>
            </a:r>
          </a:p>
        </p:txBody>
      </p:sp>
    </p:spTree>
    <p:extLst>
      <p:ext uri="{BB962C8B-B14F-4D97-AF65-F5344CB8AC3E}">
        <p14:creationId xmlns:p14="http://schemas.microsoft.com/office/powerpoint/2010/main" val="133610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Hardware and OS</a:t>
            </a:r>
            <a:endParaRPr lang="en-US" sz="6000" dirty="0"/>
          </a:p>
        </p:txBody>
      </p:sp>
    </p:spTree>
    <p:extLst>
      <p:ext uri="{BB962C8B-B14F-4D97-AF65-F5344CB8AC3E}">
        <p14:creationId xmlns:p14="http://schemas.microsoft.com/office/powerpoint/2010/main" val="36301731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Basic Kafka Operations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Adding and removing topics</a:t>
            </a:r>
          </a:p>
          <a:p>
            <a:r>
              <a:rPr lang="en-GB" dirty="0">
                <a:solidFill>
                  <a:schemeClr val="bg1"/>
                </a:solidFill>
              </a:rPr>
              <a:t>Modifying topics</a:t>
            </a:r>
          </a:p>
          <a:p>
            <a:r>
              <a:rPr lang="en-GB" dirty="0">
                <a:solidFill>
                  <a:schemeClr val="bg1"/>
                </a:solidFill>
              </a:rPr>
              <a:t>Checking consumer position</a:t>
            </a:r>
          </a:p>
          <a:p>
            <a:r>
              <a:rPr lang="en-GB" dirty="0">
                <a:solidFill>
                  <a:schemeClr val="bg1"/>
                </a:solidFill>
              </a:rPr>
              <a:t>Expanding your cluster</a:t>
            </a:r>
          </a:p>
          <a:p>
            <a:r>
              <a:rPr lang="en-GB" dirty="0">
                <a:solidFill>
                  <a:schemeClr val="bg1"/>
                </a:solidFill>
              </a:rPr>
              <a:t>Decommissioning brokers</a:t>
            </a:r>
          </a:p>
        </p:txBody>
      </p:sp>
    </p:spTree>
    <p:extLst>
      <p:ext uri="{BB962C8B-B14F-4D97-AF65-F5344CB8AC3E}">
        <p14:creationId xmlns:p14="http://schemas.microsoft.com/office/powerpoint/2010/main" val="26615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Disk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disk throughput is important. </a:t>
            </a:r>
          </a:p>
          <a:p>
            <a:r>
              <a:rPr lang="en-GB" dirty="0">
                <a:solidFill>
                  <a:schemeClr val="bg1"/>
                </a:solidFill>
              </a:rPr>
              <a:t>In general disk throughput is the performance bottleneck, and more disks is better. </a:t>
            </a:r>
          </a:p>
          <a:p>
            <a:r>
              <a:rPr lang="en-GB" dirty="0">
                <a:solidFill>
                  <a:schemeClr val="bg1"/>
                </a:solidFill>
              </a:rPr>
              <a:t>Depending on how you configure flush </a:t>
            </a:r>
            <a:r>
              <a:rPr lang="en-GB" dirty="0" err="1">
                <a:solidFill>
                  <a:schemeClr val="bg1"/>
                </a:solidFill>
              </a:rPr>
              <a:t>behavior</a:t>
            </a:r>
            <a:r>
              <a:rPr lang="en-GB" dirty="0">
                <a:solidFill>
                  <a:schemeClr val="bg1"/>
                </a:solidFill>
              </a:rPr>
              <a:t> you may or may not benefit from more expensive disks (if you force flush often then higher RPM SAS drives may be better).</a:t>
            </a:r>
          </a:p>
        </p:txBody>
      </p:sp>
    </p:spTree>
    <p:extLst>
      <p:ext uri="{BB962C8B-B14F-4D97-AF65-F5344CB8AC3E}">
        <p14:creationId xmlns:p14="http://schemas.microsoft.com/office/powerpoint/2010/main" val="21152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Disk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It’s recommend using multiple drives to get good throughput and not sharing the same drives used for Kafka data.</a:t>
            </a:r>
          </a:p>
          <a:p>
            <a:r>
              <a:rPr lang="en-GB" dirty="0">
                <a:solidFill>
                  <a:schemeClr val="bg1"/>
                </a:solidFill>
              </a:rPr>
              <a:t>You can either RAID these drives together into a single volume or format and mount each drive as its own directory. </a:t>
            </a:r>
          </a:p>
          <a:p>
            <a:r>
              <a:rPr lang="en-GB" dirty="0">
                <a:solidFill>
                  <a:schemeClr val="bg1"/>
                </a:solidFill>
              </a:rPr>
              <a:t>If you configure multiple data directories partitions will be assigned round-robin to data directories. </a:t>
            </a:r>
          </a:p>
          <a:p>
            <a:r>
              <a:rPr lang="en-GB" dirty="0">
                <a:solidFill>
                  <a:schemeClr val="bg1"/>
                </a:solidFill>
              </a:rPr>
              <a:t>Each partition will be entirely in one of the data directories. If data is not well balanced among partitions this can lead to load imbalance between disks</a:t>
            </a:r>
          </a:p>
          <a:p>
            <a:r>
              <a:rPr lang="en-GB" dirty="0">
                <a:solidFill>
                  <a:schemeClr val="bg1"/>
                </a:solidFill>
              </a:rPr>
              <a:t>RAID can potentially do better at balancing load between disks</a:t>
            </a:r>
          </a:p>
          <a:p>
            <a:r>
              <a:rPr lang="en-GB" dirty="0">
                <a:solidFill>
                  <a:schemeClr val="bg1"/>
                </a:solidFill>
              </a:rPr>
              <a:t>The primary downside of RAID is that it is usually a big performance hit for write throughput and reduces the available disk space.</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16335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Flush management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It’s recommend using the default flush settings which disable application </a:t>
            </a:r>
            <a:r>
              <a:rPr lang="en-GB" dirty="0" err="1">
                <a:solidFill>
                  <a:schemeClr val="bg1"/>
                </a:solidFill>
              </a:rPr>
              <a:t>fsync</a:t>
            </a:r>
            <a:r>
              <a:rPr lang="en-GB" dirty="0">
                <a:solidFill>
                  <a:schemeClr val="bg1"/>
                </a:solidFill>
              </a:rPr>
              <a:t> entirely.</a:t>
            </a:r>
          </a:p>
          <a:p>
            <a:r>
              <a:rPr lang="en-GB" dirty="0">
                <a:solidFill>
                  <a:schemeClr val="bg1"/>
                </a:solidFill>
              </a:rPr>
              <a:t>This means relying on the background flush done by the OS and Kafka's own background flush. </a:t>
            </a:r>
          </a:p>
          <a:p>
            <a:r>
              <a:rPr lang="en-GB" dirty="0">
                <a:solidFill>
                  <a:schemeClr val="bg1"/>
                </a:solidFill>
              </a:rPr>
              <a:t>This provides the best of all worlds for most uses: no knobs to tune, great throughput and latency, and full recovery guarantees.</a:t>
            </a:r>
          </a:p>
        </p:txBody>
      </p:sp>
    </p:spTree>
    <p:extLst>
      <p:ext uri="{BB962C8B-B14F-4D97-AF65-F5344CB8AC3E}">
        <p14:creationId xmlns:p14="http://schemas.microsoft.com/office/powerpoint/2010/main" val="321790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Filesystem</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uses regular files on disk, and as such it has no hard dependency on a specific filesystem. </a:t>
            </a:r>
          </a:p>
          <a:p>
            <a:r>
              <a:rPr lang="en-GB" dirty="0">
                <a:solidFill>
                  <a:schemeClr val="bg1"/>
                </a:solidFill>
              </a:rPr>
              <a:t>The two filesystems which have the most usage, however, are EXT4 and XFS. </a:t>
            </a:r>
          </a:p>
          <a:p>
            <a:r>
              <a:rPr lang="en-GB" dirty="0">
                <a:solidFill>
                  <a:schemeClr val="bg1"/>
                </a:solidFill>
              </a:rPr>
              <a:t>Historically, EXT4 has had more usage, but recent improvements to the XFS filesystem have shown it to have better performance characteristics for Kafka's workload with no compromise in stability.</a:t>
            </a:r>
          </a:p>
        </p:txBody>
      </p:sp>
    </p:spTree>
    <p:extLst>
      <p:ext uri="{BB962C8B-B14F-4D97-AF65-F5344CB8AC3E}">
        <p14:creationId xmlns:p14="http://schemas.microsoft.com/office/powerpoint/2010/main" val="72684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Memory</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You need sufficient memory to buffer active readers and writers. </a:t>
            </a:r>
          </a:p>
          <a:p>
            <a:r>
              <a:rPr lang="en-GB" dirty="0">
                <a:solidFill>
                  <a:schemeClr val="bg1"/>
                </a:solidFill>
              </a:rPr>
              <a:t>You can do a back-of-the-envelope estimate of memory needs by assuming you want to be able to buffer for 30 seconds and compute your memory need as </a:t>
            </a:r>
            <a:r>
              <a:rPr lang="en-GB" dirty="0" err="1">
                <a:solidFill>
                  <a:schemeClr val="bg1"/>
                </a:solidFill>
              </a:rPr>
              <a:t>write_throughput</a:t>
            </a:r>
            <a:r>
              <a:rPr lang="en-GB" dirty="0">
                <a:solidFill>
                  <a:schemeClr val="bg1"/>
                </a:solidFill>
              </a:rPr>
              <a:t>*30.</a:t>
            </a:r>
          </a:p>
          <a:p>
            <a:r>
              <a:rPr lang="en-GB" dirty="0">
                <a:solidFill>
                  <a:schemeClr val="bg1"/>
                </a:solidFill>
              </a:rPr>
              <a:t>A machine with 64 GB of RAM is a decent choice, but 32 GB machines are not uncommon. Less than 32 GB tends to be counterproductive (you end up needing many, many small machines).</a:t>
            </a:r>
          </a:p>
          <a:p>
            <a:pPr marL="0" indent="0">
              <a:buNone/>
            </a:pPr>
            <a:br>
              <a:rPr lang="en-GB" dirty="0">
                <a:solidFill>
                  <a:schemeClr val="bg1"/>
                </a:solidFill>
              </a:rPr>
            </a:b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62672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CPU</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Most Kafka deployments tend to be rather light on CPU requirements. </a:t>
            </a:r>
          </a:p>
          <a:p>
            <a:r>
              <a:rPr lang="en-GB" dirty="0">
                <a:solidFill>
                  <a:schemeClr val="bg1"/>
                </a:solidFill>
              </a:rPr>
              <a:t>As such, the exact processor setup matters less than the other resources. </a:t>
            </a:r>
          </a:p>
          <a:p>
            <a:r>
              <a:rPr lang="en-GB" dirty="0">
                <a:solidFill>
                  <a:schemeClr val="bg1"/>
                </a:solidFill>
              </a:rPr>
              <a:t>Note that if </a:t>
            </a:r>
            <a:r>
              <a:rPr lang="en-GB" dirty="0">
                <a:solidFill>
                  <a:schemeClr val="bg1"/>
                </a:solidFill>
                <a:hlinkClick r:id="rId2">
                  <a:extLst>
                    <a:ext uri="{A12FA001-AC4F-418D-AE19-62706E023703}">
                      <ahyp:hlinkClr xmlns:ahyp="http://schemas.microsoft.com/office/drawing/2018/hyperlinkcolor" val="tx"/>
                    </a:ext>
                  </a:extLst>
                </a:hlinkClick>
              </a:rPr>
              <a:t>SSL</a:t>
            </a:r>
            <a:r>
              <a:rPr lang="en-GB" dirty="0">
                <a:solidFill>
                  <a:schemeClr val="bg1"/>
                </a:solidFill>
              </a:rPr>
              <a:t> is enabled, the CPU requirements can be significantly higher</a:t>
            </a:r>
          </a:p>
          <a:p>
            <a:r>
              <a:rPr lang="en-GB" dirty="0">
                <a:solidFill>
                  <a:schemeClr val="bg1"/>
                </a:solidFill>
              </a:rPr>
              <a:t>If you need to choose between faster CPUs or more cores, choose more cores. </a:t>
            </a:r>
          </a:p>
        </p:txBody>
      </p:sp>
    </p:spTree>
    <p:extLst>
      <p:ext uri="{BB962C8B-B14F-4D97-AF65-F5344CB8AC3E}">
        <p14:creationId xmlns:p14="http://schemas.microsoft.com/office/powerpoint/2010/main" val="92144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OS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solidFill>
              </a:rPr>
              <a:t>It is unlikely to require much OS-level tuning, but there are three potentially important OS-level configurations:</a:t>
            </a:r>
          </a:p>
          <a:p>
            <a:r>
              <a:rPr lang="en-GB" dirty="0">
                <a:solidFill>
                  <a:schemeClr val="bg1"/>
                </a:solidFill>
              </a:rPr>
              <a:t>File descriptor limits - recommend at least 100000 allowed file descriptors for the broker processes as a starting point</a:t>
            </a:r>
          </a:p>
          <a:p>
            <a:r>
              <a:rPr lang="en-GB" dirty="0">
                <a:solidFill>
                  <a:schemeClr val="bg1"/>
                </a:solidFill>
              </a:rPr>
              <a:t>Maximum number of memory map areas a process may have (aka </a:t>
            </a:r>
            <a:r>
              <a:rPr lang="en-GB" dirty="0" err="1">
                <a:solidFill>
                  <a:schemeClr val="bg1"/>
                </a:solidFill>
              </a:rPr>
              <a:t>vm.max_map_count</a:t>
            </a:r>
            <a:endParaRPr lang="en-GB" dirty="0">
              <a:solidFill>
                <a:schemeClr val="bg1"/>
              </a:solidFill>
            </a:endParaRPr>
          </a:p>
          <a:p>
            <a:r>
              <a:rPr lang="en-GB" dirty="0">
                <a:solidFill>
                  <a:schemeClr val="bg1"/>
                </a:solidFill>
              </a:rPr>
              <a:t>Max socket buffer size</a:t>
            </a:r>
          </a:p>
          <a:p>
            <a:endParaRPr lang="en-GB" dirty="0">
              <a:solidFill>
                <a:schemeClr val="bg1"/>
              </a:solidFill>
            </a:endParaRPr>
          </a:p>
        </p:txBody>
      </p:sp>
    </p:spTree>
    <p:extLst>
      <p:ext uri="{BB962C8B-B14F-4D97-AF65-F5344CB8AC3E}">
        <p14:creationId xmlns:p14="http://schemas.microsoft.com/office/powerpoint/2010/main" val="383939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Zookeeper</a:t>
            </a:r>
            <a:endParaRPr lang="en-US" sz="6000" dirty="0"/>
          </a:p>
        </p:txBody>
      </p:sp>
    </p:spTree>
    <p:extLst>
      <p:ext uri="{BB962C8B-B14F-4D97-AF65-F5344CB8AC3E}">
        <p14:creationId xmlns:p14="http://schemas.microsoft.com/office/powerpoint/2010/main" val="1969343554"/>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Zookeeper is a top-level software developed by Apache that acts as a centralized service and is used to maintain naming and configuration data </a:t>
            </a:r>
          </a:p>
          <a:p>
            <a:r>
              <a:rPr lang="en-GB" dirty="0">
                <a:solidFill>
                  <a:schemeClr val="bg1"/>
                </a:solidFill>
              </a:rPr>
              <a:t>Provide flexible and robust synchronization within distributed systems. </a:t>
            </a:r>
          </a:p>
          <a:p>
            <a:r>
              <a:rPr lang="en-GB" dirty="0">
                <a:solidFill>
                  <a:schemeClr val="bg1"/>
                </a:solidFill>
              </a:rPr>
              <a:t>Zookeeper keeps track of status of the Kafka cluster nodes and it also keeps track of Kafka topics, partitions etc.</a:t>
            </a:r>
          </a:p>
        </p:txBody>
      </p:sp>
    </p:spTree>
    <p:extLst>
      <p:ext uri="{BB962C8B-B14F-4D97-AF65-F5344CB8AC3E}">
        <p14:creationId xmlns:p14="http://schemas.microsoft.com/office/powerpoint/2010/main" val="140143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r>
              <a:rPr lang="en-GB" b="1" dirty="0">
                <a:solidFill>
                  <a:schemeClr val="bg1"/>
                </a:solidFill>
              </a:rPr>
              <a:t>Why is Zookeeper necessary for Apache Kafka?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77500" lnSpcReduction="20000"/>
          </a:bodyPr>
          <a:lstStyle/>
          <a:p>
            <a:pPr marL="0" indent="0">
              <a:buNone/>
            </a:pPr>
            <a:r>
              <a:rPr lang="en-GB" b="1" dirty="0">
                <a:solidFill>
                  <a:schemeClr val="bg1"/>
                </a:solidFill>
              </a:rPr>
              <a:t>Controller election</a:t>
            </a:r>
          </a:p>
          <a:p>
            <a:r>
              <a:rPr lang="en-GB" dirty="0">
                <a:solidFill>
                  <a:schemeClr val="bg1"/>
                </a:solidFill>
              </a:rPr>
              <a:t>The controller is one of the most important broking entity in a Kafka ecosystem, and it also has the responsibility to maintain the leader-follower relationship across all the partitions</a:t>
            </a:r>
          </a:p>
          <a:p>
            <a:pPr marL="0" indent="0">
              <a:buNone/>
            </a:pPr>
            <a:r>
              <a:rPr lang="en-GB" b="1" dirty="0">
                <a:solidFill>
                  <a:schemeClr val="bg1"/>
                </a:solidFill>
              </a:rPr>
              <a:t>Configuration Of Topics</a:t>
            </a:r>
          </a:p>
          <a:p>
            <a:r>
              <a:rPr lang="en-GB" dirty="0">
                <a:solidFill>
                  <a:schemeClr val="bg1"/>
                </a:solidFill>
              </a:rPr>
              <a:t>The configuration regarding all the topics including the list of existing topics, the number of partitions for each topic, the location of all the replicas, list of configuration overrides for all topics and which node is the preferred leader, etc.</a:t>
            </a:r>
          </a:p>
          <a:p>
            <a:pPr marL="0" indent="0">
              <a:buNone/>
            </a:pPr>
            <a:r>
              <a:rPr lang="en-GB" b="1" dirty="0">
                <a:solidFill>
                  <a:schemeClr val="bg1"/>
                </a:solidFill>
              </a:rPr>
              <a:t>Access control lists</a:t>
            </a:r>
          </a:p>
          <a:p>
            <a:r>
              <a:rPr lang="en-GB" dirty="0">
                <a:solidFill>
                  <a:schemeClr val="bg1"/>
                </a:solidFill>
              </a:rPr>
              <a:t>Access control lists or ACLs for all the topics are also maintained within Zookeeper.</a:t>
            </a:r>
          </a:p>
          <a:p>
            <a:pPr marL="0" indent="0">
              <a:buNone/>
            </a:pPr>
            <a:r>
              <a:rPr lang="en-GB" b="1" dirty="0">
                <a:solidFill>
                  <a:schemeClr val="bg1"/>
                </a:solidFill>
              </a:rPr>
              <a:t>Membership of the cluster</a:t>
            </a:r>
          </a:p>
          <a:p>
            <a:r>
              <a:rPr lang="en-GB" dirty="0">
                <a:solidFill>
                  <a:schemeClr val="bg1"/>
                </a:solidFill>
              </a:rPr>
              <a:t>Zookeeper also maintains a list of all the brokers that are functioning at any given moment and are a part of the cluster.</a:t>
            </a:r>
          </a:p>
          <a:p>
            <a:endParaRPr lang="en-GB" dirty="0">
              <a:solidFill>
                <a:schemeClr val="bg1"/>
              </a:solidFill>
            </a:endParaRPr>
          </a:p>
        </p:txBody>
      </p:sp>
    </p:spTree>
    <p:extLst>
      <p:ext uri="{BB962C8B-B14F-4D97-AF65-F5344CB8AC3E}">
        <p14:creationId xmlns:p14="http://schemas.microsoft.com/office/powerpoint/2010/main" val="56399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Adding, modifying and removing topics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Topics are added and modified using the topic tool</a:t>
            </a:r>
          </a:p>
          <a:p>
            <a:r>
              <a:rPr lang="en-GB" dirty="0">
                <a:solidFill>
                  <a:schemeClr val="bg1"/>
                </a:solidFill>
              </a:rPr>
              <a:t>Tool is located in KAFKA_HOME/bin</a:t>
            </a:r>
          </a:p>
          <a:p>
            <a:endParaRPr lang="en-GB"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455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Exercise 14</a:t>
            </a:r>
            <a:endParaRPr lang="en-US" sz="6000" dirty="0"/>
          </a:p>
        </p:txBody>
      </p:sp>
      <p:pic>
        <p:nvPicPr>
          <p:cNvPr id="5" name="Picture 4" descr="A picture containing person, floor&#10;&#10;Description automatically generated">
            <a:extLst>
              <a:ext uri="{FF2B5EF4-FFF2-40B4-BE49-F238E27FC236}">
                <a16:creationId xmlns:a16="http://schemas.microsoft.com/office/drawing/2014/main" id="{E383D445-CB61-4C43-9AF9-79860EACAC34}"/>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Tree>
    <p:extLst>
      <p:ext uri="{BB962C8B-B14F-4D97-AF65-F5344CB8AC3E}">
        <p14:creationId xmlns:p14="http://schemas.microsoft.com/office/powerpoint/2010/main" val="514283219"/>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Monitoring</a:t>
            </a:r>
            <a:endParaRPr lang="en-US" sz="6000" dirty="0"/>
          </a:p>
        </p:txBody>
      </p:sp>
    </p:spTree>
    <p:extLst>
      <p:ext uri="{BB962C8B-B14F-4D97-AF65-F5344CB8AC3E}">
        <p14:creationId xmlns:p14="http://schemas.microsoft.com/office/powerpoint/2010/main" val="347297245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General </a:t>
            </a:r>
            <a:r>
              <a:rPr lang="pl-PL" dirty="0" err="1">
                <a:solidFill>
                  <a:schemeClr val="bg1"/>
                </a:solidFill>
              </a:rPr>
              <a:t>rules</a:t>
            </a:r>
            <a:r>
              <a:rPr lang="pl-PL" dirty="0">
                <a:solidFill>
                  <a:schemeClr val="bg1"/>
                </a:solidFill>
              </a:rPr>
              <a:t> of monitoring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Collect logs</a:t>
            </a:r>
          </a:p>
          <a:p>
            <a:r>
              <a:rPr lang="en-GB" dirty="0">
                <a:solidFill>
                  <a:schemeClr val="bg1"/>
                </a:solidFill>
              </a:rPr>
              <a:t>Collect JMX metrics</a:t>
            </a:r>
          </a:p>
          <a:p>
            <a:r>
              <a:rPr lang="en-GB" dirty="0">
                <a:solidFill>
                  <a:schemeClr val="bg1"/>
                </a:solidFill>
              </a:rPr>
              <a:t>Monitor clients</a:t>
            </a:r>
          </a:p>
          <a:p>
            <a:r>
              <a:rPr lang="en-GB" dirty="0">
                <a:solidFill>
                  <a:schemeClr val="bg1"/>
                </a:solidFill>
              </a:rPr>
              <a:t>Monitor zookeeper</a:t>
            </a:r>
          </a:p>
          <a:p>
            <a:r>
              <a:rPr lang="en-GB" dirty="0">
                <a:solidFill>
                  <a:schemeClr val="bg1"/>
                </a:solidFill>
              </a:rPr>
              <a:t>Configure Kafka to dump heap when OOM</a:t>
            </a:r>
          </a:p>
          <a:p>
            <a:endParaRPr lang="en-GB" dirty="0">
              <a:solidFill>
                <a:schemeClr val="bg1"/>
              </a:solidFill>
            </a:endParaRPr>
          </a:p>
        </p:txBody>
      </p:sp>
    </p:spTree>
    <p:extLst>
      <p:ext uri="{BB962C8B-B14F-4D97-AF65-F5344CB8AC3E}">
        <p14:creationId xmlns:p14="http://schemas.microsoft.com/office/powerpoint/2010/main" val="67988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Monitoring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brokers and clients report many internal metrics</a:t>
            </a:r>
          </a:p>
          <a:p>
            <a:r>
              <a:rPr lang="en-GB" dirty="0">
                <a:solidFill>
                  <a:schemeClr val="bg1"/>
                </a:solidFill>
              </a:rPr>
              <a:t>JMX is the default reporter</a:t>
            </a:r>
          </a:p>
          <a:p>
            <a:r>
              <a:rPr lang="en-GB" dirty="0">
                <a:solidFill>
                  <a:schemeClr val="bg1"/>
                </a:solidFill>
              </a:rPr>
              <a:t>You can add any pluggable reporter</a:t>
            </a:r>
          </a:p>
          <a:p>
            <a:r>
              <a:rPr lang="en-GB" dirty="0">
                <a:solidFill>
                  <a:schemeClr val="bg1"/>
                </a:solidFill>
              </a:rPr>
              <a:t>You could use JMX Metrics forwarder to access them from Prometheus</a:t>
            </a:r>
          </a:p>
          <a:p>
            <a:endParaRPr lang="en-GB" dirty="0">
              <a:solidFill>
                <a:schemeClr val="bg1"/>
              </a:solidFill>
            </a:endParaRPr>
          </a:p>
        </p:txBody>
      </p:sp>
    </p:spTree>
    <p:extLst>
      <p:ext uri="{BB962C8B-B14F-4D97-AF65-F5344CB8AC3E}">
        <p14:creationId xmlns:p14="http://schemas.microsoft.com/office/powerpoint/2010/main" val="354340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Broker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https://docs.confluent.io/platform/current/kafka/monitoring.html#broker-metrics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94192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Producer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https://docs.confluent.io/platform/current/kafka/monitoring.html#broker-metrics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710778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Per </a:t>
            </a:r>
            <a:r>
              <a:rPr lang="pl-PL" dirty="0" err="1">
                <a:solidFill>
                  <a:schemeClr val="bg1"/>
                </a:solidFill>
              </a:rPr>
              <a:t>topic</a:t>
            </a:r>
            <a:r>
              <a:rPr lang="pl-PL" dirty="0">
                <a:solidFill>
                  <a:schemeClr val="bg1"/>
                </a:solidFill>
              </a:rPr>
              <a:t>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https://docs.confluent.io/platform/current/kafka/monitoring.html#per-topic-metrics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172562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r>
              <a:rPr lang="pl-PL" dirty="0">
                <a:solidFill>
                  <a:schemeClr val="bg1"/>
                </a:solidFill>
              </a:rPr>
              <a:t>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https://docs.confluent.io/platform/current/kafka/monitoring.html#zk-metrics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082743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Messages in/out</a:t>
            </a:r>
          </a:p>
          <a:p>
            <a:r>
              <a:rPr lang="en-GB" dirty="0">
                <a:solidFill>
                  <a:schemeClr val="bg1"/>
                </a:solidFill>
              </a:rPr>
              <a:t>Network handler idle time</a:t>
            </a:r>
          </a:p>
          <a:p>
            <a:r>
              <a:rPr lang="en-GB" dirty="0">
                <a:solidFill>
                  <a:schemeClr val="bg1"/>
                </a:solidFill>
              </a:rPr>
              <a:t>Request handler idle time</a:t>
            </a:r>
          </a:p>
          <a:p>
            <a:r>
              <a:rPr lang="en-GB" dirty="0">
                <a:solidFill>
                  <a:schemeClr val="bg1"/>
                </a:solidFill>
              </a:rPr>
              <a:t>Under-Replicated partitions</a:t>
            </a:r>
          </a:p>
          <a:p>
            <a:r>
              <a:rPr lang="en-GB" dirty="0">
                <a:solidFill>
                  <a:schemeClr val="bg1"/>
                </a:solidFill>
              </a:rPr>
              <a:t>Leader Elections</a:t>
            </a:r>
          </a:p>
          <a:p>
            <a:r>
              <a:rPr lang="en-GB" dirty="0">
                <a:solidFill>
                  <a:schemeClr val="bg1"/>
                </a:solidFill>
              </a:rPr>
              <a:t>CPU idle time</a:t>
            </a:r>
          </a:p>
          <a:p>
            <a:r>
              <a:rPr lang="en-GB" dirty="0">
                <a:solidFill>
                  <a:schemeClr val="bg1"/>
                </a:solidFill>
              </a:rPr>
              <a:t>Host Network in/out</a:t>
            </a:r>
          </a:p>
          <a:p>
            <a:r>
              <a:rPr lang="en-GB" dirty="0">
                <a:solidFill>
                  <a:schemeClr val="bg1"/>
                </a:solidFill>
              </a:rPr>
              <a:t>GC metrics</a:t>
            </a:r>
          </a:p>
          <a:p>
            <a:endParaRPr lang="en-GB" dirty="0">
              <a:solidFill>
                <a:schemeClr val="bg1"/>
              </a:solidFill>
            </a:endParaRPr>
          </a:p>
        </p:txBody>
      </p:sp>
    </p:spTree>
    <p:extLst>
      <p:ext uri="{BB962C8B-B14F-4D97-AF65-F5344CB8AC3E}">
        <p14:creationId xmlns:p14="http://schemas.microsoft.com/office/powerpoint/2010/main" val="25449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endParaRPr lang="en-GB" dirty="0">
              <a:solidFill>
                <a:schemeClr val="bg1"/>
              </a:solidFill>
            </a:endParaRPr>
          </a:p>
          <a:p>
            <a:pPr marL="0" indent="0">
              <a:buNone/>
            </a:pPr>
            <a:r>
              <a:rPr lang="en-GB" b="1" dirty="0">
                <a:solidFill>
                  <a:schemeClr val="bg1"/>
                </a:solidFill>
              </a:rPr>
              <a:t>Network Request Rate</a:t>
            </a:r>
          </a:p>
          <a:p>
            <a:pPr marL="0" indent="0">
              <a:buNone/>
            </a:pPr>
            <a:endParaRPr lang="en-GB" dirty="0">
              <a:solidFill>
                <a:schemeClr val="bg1"/>
              </a:solidFill>
            </a:endParaRPr>
          </a:p>
          <a:p>
            <a:r>
              <a:rPr lang="en-GB" dirty="0">
                <a:solidFill>
                  <a:schemeClr val="bg1"/>
                </a:solidFill>
              </a:rPr>
              <a:t>The specific metric type and name, exposed via JMX:</a:t>
            </a:r>
          </a:p>
          <a:p>
            <a:r>
              <a:rPr lang="en-GB" i="1" dirty="0" err="1">
                <a:solidFill>
                  <a:schemeClr val="bg1"/>
                </a:solidFill>
              </a:rPr>
              <a:t>kafka.network</a:t>
            </a:r>
            <a:r>
              <a:rPr lang="en-GB" i="1" dirty="0">
                <a:solidFill>
                  <a:schemeClr val="bg1"/>
                </a:solidFill>
              </a:rPr>
              <a:t>: type=</a:t>
            </a:r>
            <a:r>
              <a:rPr lang="en-GB" i="1" dirty="0" err="1">
                <a:solidFill>
                  <a:schemeClr val="bg1"/>
                </a:solidFill>
              </a:rPr>
              <a:t>RequestMetrics</a:t>
            </a:r>
            <a:r>
              <a:rPr lang="en-GB" i="1" dirty="0">
                <a:solidFill>
                  <a:schemeClr val="bg1"/>
                </a:solidFill>
              </a:rPr>
              <a:t>, name=</a:t>
            </a:r>
            <a:r>
              <a:rPr lang="en-GB" i="1" dirty="0" err="1">
                <a:solidFill>
                  <a:schemeClr val="bg1"/>
                </a:solidFill>
              </a:rPr>
              <a:t>RequestsPerSec</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50425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11</a:t>
            </a:r>
          </a:p>
        </p:txBody>
      </p:sp>
    </p:spTree>
    <p:extLst>
      <p:ext uri="{BB962C8B-B14F-4D97-AF65-F5344CB8AC3E}">
        <p14:creationId xmlns:p14="http://schemas.microsoft.com/office/powerpoint/2010/main" val="404859002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endParaRPr lang="en-GB" dirty="0">
              <a:solidFill>
                <a:schemeClr val="bg1"/>
              </a:solidFill>
            </a:endParaRPr>
          </a:p>
          <a:p>
            <a:pPr marL="0" indent="0">
              <a:buNone/>
            </a:pPr>
            <a:r>
              <a:rPr lang="en-GB" b="1" dirty="0">
                <a:solidFill>
                  <a:schemeClr val="bg1"/>
                </a:solidFill>
              </a:rPr>
              <a:t>Network Error Rate</a:t>
            </a:r>
          </a:p>
          <a:p>
            <a:pPr marL="0" indent="0">
              <a:buNone/>
            </a:pPr>
            <a:endParaRPr lang="en-GB" dirty="0">
              <a:solidFill>
                <a:schemeClr val="bg1"/>
              </a:solidFill>
            </a:endParaRPr>
          </a:p>
          <a:p>
            <a:r>
              <a:rPr lang="en-GB" dirty="0">
                <a:solidFill>
                  <a:schemeClr val="bg1"/>
                </a:solidFill>
              </a:rPr>
              <a:t>The specific Kafka server metric type and name:</a:t>
            </a:r>
          </a:p>
          <a:p>
            <a:r>
              <a:rPr lang="en-GB" i="1" dirty="0" err="1">
                <a:solidFill>
                  <a:schemeClr val="bg1"/>
                </a:solidFill>
              </a:rPr>
              <a:t>kafka.network</a:t>
            </a:r>
            <a:r>
              <a:rPr lang="en-GB" i="1" dirty="0">
                <a:solidFill>
                  <a:schemeClr val="bg1"/>
                </a:solidFill>
              </a:rPr>
              <a:t>: type=</a:t>
            </a:r>
            <a:r>
              <a:rPr lang="en-GB" i="1" dirty="0" err="1">
                <a:solidFill>
                  <a:schemeClr val="bg1"/>
                </a:solidFill>
              </a:rPr>
              <a:t>RequestMetrics</a:t>
            </a:r>
            <a:r>
              <a:rPr lang="en-GB" i="1" dirty="0">
                <a:solidFill>
                  <a:schemeClr val="bg1"/>
                </a:solidFill>
              </a:rPr>
              <a:t>, name=</a:t>
            </a:r>
            <a:r>
              <a:rPr lang="en-GB" i="1" dirty="0" err="1">
                <a:solidFill>
                  <a:schemeClr val="bg1"/>
                </a:solidFill>
              </a:rPr>
              <a:t>ErrorsPerSec</a:t>
            </a:r>
            <a:endParaRPr lang="en-GB" dirty="0">
              <a:solidFill>
                <a:schemeClr val="bg1"/>
              </a:solidFill>
            </a:endParaRPr>
          </a:p>
        </p:txBody>
      </p:sp>
    </p:spTree>
    <p:extLst>
      <p:ext uri="{BB962C8B-B14F-4D97-AF65-F5344CB8AC3E}">
        <p14:creationId xmlns:p14="http://schemas.microsoft.com/office/powerpoint/2010/main" val="197123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Under-replicated Partitions</a:t>
            </a:r>
            <a:br>
              <a:rPr lang="en-GB" dirty="0">
                <a:solidFill>
                  <a:schemeClr val="bg1"/>
                </a:solidFill>
              </a:rPr>
            </a:b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kafka.server</a:t>
            </a:r>
            <a:r>
              <a:rPr lang="en-GB" i="1" dirty="0">
                <a:solidFill>
                  <a:schemeClr val="bg1"/>
                </a:solidFill>
              </a:rPr>
              <a:t>: type=</a:t>
            </a:r>
            <a:r>
              <a:rPr lang="en-GB" i="1" dirty="0" err="1">
                <a:solidFill>
                  <a:schemeClr val="bg1"/>
                </a:solidFill>
              </a:rPr>
              <a:t>ReplicaManager</a:t>
            </a:r>
            <a:r>
              <a:rPr lang="en-GB" i="1" dirty="0">
                <a:solidFill>
                  <a:schemeClr val="bg1"/>
                </a:solidFill>
              </a:rPr>
              <a:t>, name=</a:t>
            </a:r>
            <a:r>
              <a:rPr lang="en-GB" i="1" dirty="0" err="1">
                <a:solidFill>
                  <a:schemeClr val="bg1"/>
                </a:solidFill>
              </a:rPr>
              <a:t>UnderReplicatedPartitions</a:t>
            </a:r>
            <a:endParaRPr lang="en-GB" dirty="0">
              <a:solidFill>
                <a:schemeClr val="bg1"/>
              </a:solidFill>
            </a:endParaRPr>
          </a:p>
        </p:txBody>
      </p:sp>
    </p:spTree>
    <p:extLst>
      <p:ext uri="{BB962C8B-B14F-4D97-AF65-F5344CB8AC3E}">
        <p14:creationId xmlns:p14="http://schemas.microsoft.com/office/powerpoint/2010/main" val="25037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Offline Partition Count</a:t>
            </a:r>
          </a:p>
          <a:p>
            <a:pPr marL="0" indent="0">
              <a:buNone/>
            </a:pPr>
            <a:endParaRPr lang="en-GB" dirty="0">
              <a:solidFill>
                <a:schemeClr val="bg1"/>
              </a:solidFill>
            </a:endParaRPr>
          </a:p>
          <a:p>
            <a:r>
              <a:rPr lang="en-GB" i="1" dirty="0">
                <a:solidFill>
                  <a:schemeClr val="bg1"/>
                </a:solidFill>
              </a:rPr>
              <a:t>The specific metric type and name:</a:t>
            </a:r>
            <a:endParaRPr lang="en-GB" dirty="0">
              <a:solidFill>
                <a:schemeClr val="bg1"/>
              </a:solidFill>
            </a:endParaRPr>
          </a:p>
          <a:p>
            <a:r>
              <a:rPr lang="en-GB" i="1" dirty="0" err="1">
                <a:solidFill>
                  <a:schemeClr val="bg1"/>
                </a:solidFill>
              </a:rPr>
              <a:t>kafka.controller</a:t>
            </a:r>
            <a:r>
              <a:rPr lang="en-GB" i="1" dirty="0">
                <a:solidFill>
                  <a:schemeClr val="bg1"/>
                </a:solidFill>
              </a:rPr>
              <a:t>: type=</a:t>
            </a:r>
            <a:r>
              <a:rPr lang="en-GB" i="1" dirty="0" err="1">
                <a:solidFill>
                  <a:schemeClr val="bg1"/>
                </a:solidFill>
              </a:rPr>
              <a:t>KafkaController</a:t>
            </a:r>
            <a:r>
              <a:rPr lang="en-GB" i="1" dirty="0">
                <a:solidFill>
                  <a:schemeClr val="bg1"/>
                </a:solidFill>
              </a:rPr>
              <a:t>, name=</a:t>
            </a:r>
            <a:r>
              <a:rPr lang="en-GB" i="1" dirty="0" err="1">
                <a:solidFill>
                  <a:schemeClr val="bg1"/>
                </a:solidFill>
              </a:rPr>
              <a:t>OfflinePartitionsCount</a:t>
            </a:r>
            <a:r>
              <a:rPr lang="en-GB" i="1" dirty="0">
                <a:solidFill>
                  <a:schemeClr val="bg1"/>
                </a:solidFill>
              </a:rPr>
              <a:t> – Number of partitions without an active leader, therefore not readable nor writeable.</a:t>
            </a:r>
            <a:endParaRPr lang="en-GB" dirty="0">
              <a:solidFill>
                <a:schemeClr val="bg1"/>
              </a:solidFill>
            </a:endParaRPr>
          </a:p>
        </p:txBody>
      </p:sp>
    </p:spTree>
    <p:extLst>
      <p:ext uri="{BB962C8B-B14F-4D97-AF65-F5344CB8AC3E}">
        <p14:creationId xmlns:p14="http://schemas.microsoft.com/office/powerpoint/2010/main" val="4806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Total Broker Partitions</a:t>
            </a:r>
          </a:p>
          <a:p>
            <a:pPr marL="0" indent="0">
              <a:buNone/>
            </a:pPr>
            <a:endParaRPr lang="en-GB" b="1" dirty="0">
              <a:solidFill>
                <a:schemeClr val="bg1"/>
              </a:solidFill>
            </a:endParaRPr>
          </a:p>
          <a:p>
            <a:r>
              <a:rPr lang="en-GB" dirty="0">
                <a:solidFill>
                  <a:schemeClr val="bg1"/>
                </a:solidFill>
              </a:rPr>
              <a:t>The specific metric type and name:</a:t>
            </a:r>
          </a:p>
          <a:p>
            <a:r>
              <a:rPr lang="en-GB" i="1" dirty="0" err="1">
                <a:solidFill>
                  <a:schemeClr val="bg1"/>
                </a:solidFill>
              </a:rPr>
              <a:t>kafka.server:type</a:t>
            </a:r>
            <a:r>
              <a:rPr lang="en-GB" i="1" dirty="0">
                <a:solidFill>
                  <a:schemeClr val="bg1"/>
                </a:solidFill>
              </a:rPr>
              <a:t>=</a:t>
            </a:r>
            <a:r>
              <a:rPr lang="en-GB" i="1" dirty="0" err="1">
                <a:solidFill>
                  <a:schemeClr val="bg1"/>
                </a:solidFill>
              </a:rPr>
              <a:t>ReplicaManager,name</a:t>
            </a:r>
            <a:r>
              <a:rPr lang="en-GB" i="1" dirty="0">
                <a:solidFill>
                  <a:schemeClr val="bg1"/>
                </a:solidFill>
              </a:rPr>
              <a:t>=</a:t>
            </a:r>
            <a:r>
              <a:rPr lang="en-GB" i="1" dirty="0" err="1">
                <a:solidFill>
                  <a:schemeClr val="bg1"/>
                </a:solidFill>
              </a:rPr>
              <a:t>PartitionCount</a:t>
            </a:r>
            <a:r>
              <a:rPr lang="en-GB" i="1" dirty="0">
                <a:solidFill>
                  <a:schemeClr val="bg1"/>
                </a:solidFill>
              </a:rPr>
              <a:t> – Number of partitions on this broker.</a:t>
            </a:r>
            <a:endParaRPr lang="en-GB" dirty="0">
              <a:solidFill>
                <a:schemeClr val="bg1"/>
              </a:solidFill>
            </a:endParaRPr>
          </a:p>
          <a:p>
            <a:pPr marL="0" indent="0">
              <a:buNone/>
            </a:pPr>
            <a:endParaRPr lang="en-GB" b="1" dirty="0">
              <a:solidFill>
                <a:schemeClr val="bg1"/>
              </a:solidFill>
            </a:endParaRPr>
          </a:p>
        </p:txBody>
      </p:sp>
    </p:spTree>
    <p:extLst>
      <p:ext uri="{BB962C8B-B14F-4D97-AF65-F5344CB8AC3E}">
        <p14:creationId xmlns:p14="http://schemas.microsoft.com/office/powerpoint/2010/main" val="32925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Log Flush Latency</a:t>
            </a: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kafka.log</a:t>
            </a:r>
            <a:r>
              <a:rPr lang="en-GB" i="1" dirty="0">
                <a:solidFill>
                  <a:schemeClr val="bg1"/>
                </a:solidFill>
              </a:rPr>
              <a:t>: type=</a:t>
            </a:r>
            <a:r>
              <a:rPr lang="en-GB" i="1" dirty="0" err="1">
                <a:solidFill>
                  <a:schemeClr val="bg1"/>
                </a:solidFill>
              </a:rPr>
              <a:t>LogFlushStats</a:t>
            </a:r>
            <a:r>
              <a:rPr lang="en-GB" i="1" dirty="0">
                <a:solidFill>
                  <a:schemeClr val="bg1"/>
                </a:solidFill>
              </a:rPr>
              <a:t>, name=</a:t>
            </a:r>
            <a:r>
              <a:rPr lang="en-GB" i="1" dirty="0" err="1">
                <a:solidFill>
                  <a:schemeClr val="bg1"/>
                </a:solidFill>
              </a:rPr>
              <a:t>LogFlushRateAndTimeMs</a:t>
            </a:r>
            <a:endParaRPr lang="en-GB" dirty="0">
              <a:solidFill>
                <a:schemeClr val="bg1"/>
              </a:solidFill>
            </a:endParaRPr>
          </a:p>
        </p:txBody>
      </p:sp>
    </p:spTree>
    <p:extLst>
      <p:ext uri="{BB962C8B-B14F-4D97-AF65-F5344CB8AC3E}">
        <p14:creationId xmlns:p14="http://schemas.microsoft.com/office/powerpoint/2010/main" val="155398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Consumer Message Rate</a:t>
            </a: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kafka.consumer</a:t>
            </a:r>
            <a:r>
              <a:rPr lang="en-GB" i="1" dirty="0">
                <a:solidFill>
                  <a:schemeClr val="bg1"/>
                </a:solidFill>
              </a:rPr>
              <a:t>: type=</a:t>
            </a:r>
            <a:r>
              <a:rPr lang="en-GB" i="1" dirty="0" err="1">
                <a:solidFill>
                  <a:schemeClr val="bg1"/>
                </a:solidFill>
              </a:rPr>
              <a:t>ConsumerTopicMetrics</a:t>
            </a:r>
            <a:r>
              <a:rPr lang="en-GB" i="1" dirty="0">
                <a:solidFill>
                  <a:schemeClr val="bg1"/>
                </a:solidFill>
              </a:rPr>
              <a:t>, name=</a:t>
            </a:r>
            <a:r>
              <a:rPr lang="en-GB" i="1" dirty="0" err="1">
                <a:solidFill>
                  <a:schemeClr val="bg1"/>
                </a:solidFill>
              </a:rPr>
              <a:t>MessagesPerSec</a:t>
            </a:r>
            <a:r>
              <a:rPr lang="en-GB" i="1" dirty="0">
                <a:solidFill>
                  <a:schemeClr val="bg1"/>
                </a:solidFill>
              </a:rPr>
              <a:t>, </a:t>
            </a:r>
            <a:r>
              <a:rPr lang="en-GB" i="1" dirty="0" err="1">
                <a:solidFill>
                  <a:schemeClr val="bg1"/>
                </a:solidFill>
              </a:rPr>
              <a:t>clientId</a:t>
            </a:r>
            <a:r>
              <a:rPr lang="en-GB" i="1" dirty="0">
                <a:solidFill>
                  <a:schemeClr val="bg1"/>
                </a:solidFill>
              </a:rPr>
              <a:t>=([-.w]+) Messages consumed per second.</a:t>
            </a:r>
            <a:endParaRPr lang="en-GB" dirty="0">
              <a:solidFill>
                <a:schemeClr val="bg1"/>
              </a:solidFill>
            </a:endParaRPr>
          </a:p>
        </p:txBody>
      </p:sp>
    </p:spTree>
    <p:extLst>
      <p:ext uri="{BB962C8B-B14F-4D97-AF65-F5344CB8AC3E}">
        <p14:creationId xmlns:p14="http://schemas.microsoft.com/office/powerpoint/2010/main" val="15626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Consumer Max Lag</a:t>
            </a:r>
          </a:p>
          <a:p>
            <a:pPr marL="0" indent="0">
              <a:buNone/>
            </a:pPr>
            <a:endParaRPr lang="en-GB" b="1" dirty="0">
              <a:solidFill>
                <a:schemeClr val="bg1"/>
              </a:solidFill>
            </a:endParaRPr>
          </a:p>
          <a:p>
            <a:r>
              <a:rPr lang="en-GB" dirty="0">
                <a:solidFill>
                  <a:schemeClr val="bg1"/>
                </a:solidFill>
              </a:rPr>
              <a:t>The specific metric type and name:</a:t>
            </a:r>
          </a:p>
          <a:p>
            <a:r>
              <a:rPr lang="en-GB" i="1" dirty="0" err="1">
                <a:solidFill>
                  <a:schemeClr val="bg1"/>
                </a:solidFill>
              </a:rPr>
              <a:t>kafka.consumer</a:t>
            </a:r>
            <a:r>
              <a:rPr lang="en-GB" i="1" dirty="0">
                <a:solidFill>
                  <a:schemeClr val="bg1"/>
                </a:solidFill>
              </a:rPr>
              <a:t>: type=</a:t>
            </a:r>
            <a:r>
              <a:rPr lang="en-GB" i="1" dirty="0" err="1">
                <a:solidFill>
                  <a:schemeClr val="bg1"/>
                </a:solidFill>
              </a:rPr>
              <a:t>ConsumerFetcherManager</a:t>
            </a:r>
            <a:r>
              <a:rPr lang="en-GB" i="1" dirty="0">
                <a:solidFill>
                  <a:schemeClr val="bg1"/>
                </a:solidFill>
              </a:rPr>
              <a:t>, name=</a:t>
            </a:r>
            <a:r>
              <a:rPr lang="en-GB" i="1" dirty="0" err="1">
                <a:solidFill>
                  <a:schemeClr val="bg1"/>
                </a:solidFill>
              </a:rPr>
              <a:t>MaxLag</a:t>
            </a:r>
            <a:r>
              <a:rPr lang="en-GB" i="1" dirty="0">
                <a:solidFill>
                  <a:schemeClr val="bg1"/>
                </a:solidFill>
              </a:rPr>
              <a:t>, </a:t>
            </a:r>
            <a:r>
              <a:rPr lang="en-GB" i="1" dirty="0" err="1">
                <a:solidFill>
                  <a:schemeClr val="bg1"/>
                </a:solidFill>
              </a:rPr>
              <a:t>clientId</a:t>
            </a:r>
            <a:r>
              <a:rPr lang="en-GB" i="1" dirty="0">
                <a:solidFill>
                  <a:schemeClr val="bg1"/>
                </a:solidFill>
              </a:rPr>
              <a:t>=([-.w]+) Number of messages by which the consumer lags behind the producer</a:t>
            </a:r>
            <a:endParaRPr lang="en-GB" dirty="0">
              <a:solidFill>
                <a:schemeClr val="bg1"/>
              </a:solidFill>
            </a:endParaRPr>
          </a:p>
          <a:p>
            <a:pPr marL="0" indent="0">
              <a:buNone/>
            </a:pPr>
            <a:endParaRPr lang="en-GB" b="1" dirty="0">
              <a:solidFill>
                <a:schemeClr val="bg1"/>
              </a:solidFill>
            </a:endParaRPr>
          </a:p>
        </p:txBody>
      </p:sp>
    </p:spTree>
    <p:extLst>
      <p:ext uri="{BB962C8B-B14F-4D97-AF65-F5344CB8AC3E}">
        <p14:creationId xmlns:p14="http://schemas.microsoft.com/office/powerpoint/2010/main" val="111478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Fetcher Lag</a:t>
            </a: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kafka.server:type</a:t>
            </a:r>
            <a:r>
              <a:rPr lang="en-GB" i="1" dirty="0">
                <a:solidFill>
                  <a:schemeClr val="bg1"/>
                </a:solidFill>
              </a:rPr>
              <a:t>=</a:t>
            </a:r>
            <a:r>
              <a:rPr lang="en-GB" i="1" dirty="0" err="1">
                <a:solidFill>
                  <a:schemeClr val="bg1"/>
                </a:solidFill>
              </a:rPr>
              <a:t>FetcherLagMetrics,name</a:t>
            </a:r>
            <a:r>
              <a:rPr lang="en-GB" i="1" dirty="0">
                <a:solidFill>
                  <a:schemeClr val="bg1"/>
                </a:solidFill>
              </a:rPr>
              <a:t>=</a:t>
            </a:r>
            <a:r>
              <a:rPr lang="en-GB" i="1" dirty="0" err="1">
                <a:solidFill>
                  <a:schemeClr val="bg1"/>
                </a:solidFill>
              </a:rPr>
              <a:t>ConsumerLag,clientId</a:t>
            </a:r>
            <a:r>
              <a:rPr lang="en-GB" i="1" dirty="0">
                <a:solidFill>
                  <a:schemeClr val="bg1"/>
                </a:solidFill>
              </a:rPr>
              <a:t>=([-.w]+),topic=([-.w]+),partition=([0-9]+)</a:t>
            </a:r>
            <a:endParaRPr lang="en-GB" dirty="0">
              <a:solidFill>
                <a:schemeClr val="bg1"/>
              </a:solidFill>
            </a:endParaRPr>
          </a:p>
        </p:txBody>
      </p:sp>
    </p:spTree>
    <p:extLst>
      <p:ext uri="{BB962C8B-B14F-4D97-AF65-F5344CB8AC3E}">
        <p14:creationId xmlns:p14="http://schemas.microsoft.com/office/powerpoint/2010/main" val="387731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Checklist</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77500" lnSpcReduction="20000"/>
          </a:bodyPr>
          <a:lstStyle/>
          <a:p>
            <a:r>
              <a:rPr lang="en-GB" dirty="0">
                <a:solidFill>
                  <a:schemeClr val="bg1"/>
                </a:solidFill>
              </a:rPr>
              <a:t>Consumer Lag</a:t>
            </a:r>
          </a:p>
          <a:p>
            <a:r>
              <a:rPr lang="en-GB" dirty="0">
                <a:solidFill>
                  <a:schemeClr val="bg1"/>
                </a:solidFill>
              </a:rPr>
              <a:t>Partition Assignment</a:t>
            </a:r>
          </a:p>
          <a:p>
            <a:r>
              <a:rPr lang="en-GB" dirty="0">
                <a:solidFill>
                  <a:schemeClr val="bg1"/>
                </a:solidFill>
              </a:rPr>
              <a:t>Partition Skew</a:t>
            </a:r>
          </a:p>
          <a:p>
            <a:r>
              <a:rPr lang="en-GB" dirty="0">
                <a:solidFill>
                  <a:schemeClr val="bg1"/>
                </a:solidFill>
              </a:rPr>
              <a:t>Client Logs</a:t>
            </a:r>
          </a:p>
          <a:p>
            <a:r>
              <a:rPr lang="en-GB" dirty="0">
                <a:solidFill>
                  <a:schemeClr val="bg1"/>
                </a:solidFill>
              </a:rPr>
              <a:t>GC Log</a:t>
            </a:r>
          </a:p>
          <a:p>
            <a:r>
              <a:rPr lang="en-GB" dirty="0">
                <a:solidFill>
                  <a:schemeClr val="bg1"/>
                </a:solidFill>
              </a:rPr>
              <a:t>Metrics</a:t>
            </a:r>
          </a:p>
          <a:p>
            <a:pPr lvl="1"/>
            <a:r>
              <a:rPr lang="en-GB" dirty="0">
                <a:solidFill>
                  <a:schemeClr val="bg1"/>
                </a:solidFill>
              </a:rPr>
              <a:t>Request latencies</a:t>
            </a:r>
          </a:p>
          <a:p>
            <a:pPr lvl="1"/>
            <a:r>
              <a:rPr lang="en-GB" dirty="0">
                <a:solidFill>
                  <a:schemeClr val="bg1"/>
                </a:solidFill>
              </a:rPr>
              <a:t>Commit rates</a:t>
            </a:r>
          </a:p>
          <a:p>
            <a:pPr lvl="1"/>
            <a:r>
              <a:rPr lang="en-GB" dirty="0">
                <a:solidFill>
                  <a:schemeClr val="bg1"/>
                </a:solidFill>
              </a:rPr>
              <a:t>Group rebalancing</a:t>
            </a:r>
          </a:p>
          <a:p>
            <a:r>
              <a:rPr lang="en-GB" dirty="0">
                <a:solidFill>
                  <a:schemeClr val="bg1"/>
                </a:solidFill>
              </a:rPr>
              <a:t>Basic tunning</a:t>
            </a:r>
          </a:p>
          <a:p>
            <a:pPr lvl="1"/>
            <a:r>
              <a:rPr lang="en-GB" dirty="0">
                <a:solidFill>
                  <a:schemeClr val="bg1"/>
                </a:solidFill>
              </a:rPr>
              <a:t>Batch size</a:t>
            </a:r>
          </a:p>
          <a:p>
            <a:pPr lvl="1"/>
            <a:r>
              <a:rPr lang="en-GB" dirty="0">
                <a:solidFill>
                  <a:schemeClr val="bg1"/>
                </a:solidFill>
              </a:rPr>
              <a:t>Commit rate</a:t>
            </a:r>
          </a:p>
          <a:p>
            <a:r>
              <a:rPr lang="en-GB" dirty="0">
                <a:solidFill>
                  <a:schemeClr val="bg1"/>
                </a:solidFill>
              </a:rPr>
              <a:t>Application Profiling</a:t>
            </a:r>
          </a:p>
        </p:txBody>
      </p:sp>
      <p:sp>
        <p:nvSpPr>
          <p:cNvPr id="2" name="TextBox 1">
            <a:extLst>
              <a:ext uri="{FF2B5EF4-FFF2-40B4-BE49-F238E27FC236}">
                <a16:creationId xmlns:a16="http://schemas.microsoft.com/office/drawing/2014/main" id="{25C69419-C876-FD40-97B0-3A64B8A4D229}"/>
              </a:ext>
            </a:extLst>
          </p:cNvPr>
          <p:cNvSpPr txBox="1"/>
          <p:nvPr/>
        </p:nvSpPr>
        <p:spPr>
          <a:xfrm>
            <a:off x="838200" y="6286744"/>
            <a:ext cx="810311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/kafka-summit-london18/monitor-</a:t>
            </a:r>
            <a:r>
              <a:rPr lang="en-GB" dirty="0" err="1">
                <a:solidFill>
                  <a:schemeClr val="bg1"/>
                </a:solidFill>
              </a:rPr>
              <a:t>kafka</a:t>
            </a:r>
            <a:r>
              <a:rPr lang="en-GB" dirty="0">
                <a:solidFill>
                  <a:schemeClr val="bg1"/>
                </a:solidFill>
              </a:rPr>
              <a:t>-like-a-pro/</a:t>
            </a:r>
          </a:p>
        </p:txBody>
      </p:sp>
    </p:spTree>
    <p:extLst>
      <p:ext uri="{BB962C8B-B14F-4D97-AF65-F5344CB8AC3E}">
        <p14:creationId xmlns:p14="http://schemas.microsoft.com/office/powerpoint/2010/main" val="58088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Profiling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Run your application with: -XX:+</a:t>
            </a:r>
            <a:r>
              <a:rPr lang="en-GB" dirty="0" err="1">
                <a:solidFill>
                  <a:schemeClr val="bg1"/>
                </a:solidFill>
              </a:rPr>
              <a:t>PreserveFramePointer</a:t>
            </a:r>
            <a:endParaRPr lang="en-GB" dirty="0">
              <a:solidFill>
                <a:schemeClr val="bg1"/>
              </a:solidFill>
            </a:endParaRPr>
          </a:p>
          <a:p>
            <a:endParaRPr lang="en-GB" dirty="0">
              <a:solidFill>
                <a:schemeClr val="bg1"/>
              </a:solidFill>
              <a:hlinkClick r:id="rId2">
                <a:extLst>
                  <a:ext uri="{A12FA001-AC4F-418D-AE19-62706E023703}">
                    <ahyp:hlinkClr xmlns:ahyp="http://schemas.microsoft.com/office/drawing/2018/hyperlinkcolor" val="tx"/>
                  </a:ext>
                </a:extLst>
              </a:hlinkClick>
            </a:endParaRPr>
          </a:p>
          <a:p>
            <a:r>
              <a:rPr lang="en-GB" dirty="0">
                <a:solidFill>
                  <a:schemeClr val="bg1"/>
                </a:solidFill>
                <a:hlinkClick r:id="rId2">
                  <a:extLst>
                    <a:ext uri="{A12FA001-AC4F-418D-AE19-62706E023703}">
                      <ahyp:hlinkClr xmlns:ahyp="http://schemas.microsoft.com/office/drawing/2018/hyperlinkcolor" val="tx"/>
                    </a:ext>
                  </a:extLst>
                </a:hlinkClick>
              </a:rPr>
              <a:t>Start profiling</a:t>
            </a:r>
          </a:p>
          <a:p>
            <a:pPr marL="0" indent="0">
              <a:buNone/>
            </a:pPr>
            <a:r>
              <a:rPr lang="en-GB" dirty="0">
                <a:solidFill>
                  <a:srgbClr val="0563C1"/>
                </a:solidFill>
                <a:hlinkClick r:id="rId2">
                  <a:extLst>
                    <a:ext uri="{A12FA001-AC4F-418D-AE19-62706E023703}">
                      <ahyp:hlinkClr xmlns:ahyp="http://schemas.microsoft.com/office/drawing/2018/hyperlinkcolor" val="tx"/>
                    </a:ext>
                  </a:extLst>
                </a:hlinkClick>
              </a:rPr>
              <a:t>https://github.com/jvm-profiling-tools/perf-map-agent</a:t>
            </a:r>
            <a:endParaRPr lang="en-GB" dirty="0">
              <a:solidFill>
                <a:schemeClr val="bg1"/>
              </a:solidFill>
            </a:endParaRPr>
          </a:p>
          <a:p>
            <a:endParaRPr lang="en-GB" dirty="0">
              <a:solidFill>
                <a:schemeClr val="bg1"/>
              </a:solidFill>
            </a:endParaRPr>
          </a:p>
          <a:p>
            <a:r>
              <a:rPr lang="en-GB" dirty="0">
                <a:solidFill>
                  <a:schemeClr val="bg1"/>
                </a:solidFill>
              </a:rPr>
              <a:t>Visualization:</a:t>
            </a:r>
          </a:p>
          <a:p>
            <a:pPr marL="0" indent="0">
              <a:buNone/>
            </a:pPr>
            <a:r>
              <a:rPr lang="en-GB" dirty="0">
                <a:solidFill>
                  <a:schemeClr val="bg1"/>
                </a:solidFill>
                <a:hlinkClick r:id="rId3"/>
              </a:rPr>
              <a:t>https://github.com/brendangregg/FlameGraph</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82648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Checking consumer position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Sometimes it's useful to see the position of your consumers. </a:t>
            </a:r>
          </a:p>
          <a:p>
            <a:r>
              <a:rPr lang="en-GB" dirty="0">
                <a:solidFill>
                  <a:schemeClr val="bg1"/>
                </a:solidFill>
              </a:rPr>
              <a:t>We have a tool that will show the position of all consumers in a consumer group as well as how far behind the end of the log they are. </a:t>
            </a:r>
          </a:p>
        </p:txBody>
      </p:sp>
    </p:spTree>
    <p:extLst>
      <p:ext uri="{BB962C8B-B14F-4D97-AF65-F5344CB8AC3E}">
        <p14:creationId xmlns:p14="http://schemas.microsoft.com/office/powerpoint/2010/main" val="35097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Profiling</a:t>
            </a:r>
            <a:endParaRPr lang="pl-PL" dirty="0">
              <a:solidFill>
                <a:schemeClr val="bg1"/>
              </a:solidFill>
            </a:endParaRPr>
          </a:p>
        </p:txBody>
      </p:sp>
      <p:pic>
        <p:nvPicPr>
          <p:cNvPr id="3" name="Content Placeholder 2" descr="A picture containing diagram&#10;&#10;Description automatically generated">
            <a:extLst>
              <a:ext uri="{FF2B5EF4-FFF2-40B4-BE49-F238E27FC236}">
                <a16:creationId xmlns:a16="http://schemas.microsoft.com/office/drawing/2014/main" id="{E1A9CC47-6B34-C74F-A551-AEE5F4A1D225}"/>
              </a:ext>
            </a:extLst>
          </p:cNvPr>
          <p:cNvPicPr>
            <a:picLocks noGrp="1" noChangeAspect="1"/>
          </p:cNvPicPr>
          <p:nvPr>
            <p:ph idx="1"/>
          </p:nvPr>
        </p:nvPicPr>
        <p:blipFill>
          <a:blip r:embed="rId2"/>
          <a:stretch>
            <a:fillRect/>
          </a:stretch>
        </p:blipFill>
        <p:spPr>
          <a:xfrm>
            <a:off x="1821753" y="1825625"/>
            <a:ext cx="8548494" cy="4351338"/>
          </a:xfrm>
        </p:spPr>
      </p:pic>
      <p:sp>
        <p:nvSpPr>
          <p:cNvPr id="4" name="TextBox 3">
            <a:extLst>
              <a:ext uri="{FF2B5EF4-FFF2-40B4-BE49-F238E27FC236}">
                <a16:creationId xmlns:a16="http://schemas.microsoft.com/office/drawing/2014/main" id="{7E8A565B-A633-4443-8941-DDE9EB26CD5A}"/>
              </a:ext>
            </a:extLst>
          </p:cNvPr>
          <p:cNvSpPr txBox="1"/>
          <p:nvPr/>
        </p:nvSpPr>
        <p:spPr>
          <a:xfrm>
            <a:off x="1559169" y="6311900"/>
            <a:ext cx="810311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/kafka-summit-london18/monitor-</a:t>
            </a:r>
            <a:r>
              <a:rPr lang="en-GB" dirty="0" err="1">
                <a:solidFill>
                  <a:schemeClr val="bg1"/>
                </a:solidFill>
              </a:rPr>
              <a:t>kafka</a:t>
            </a:r>
            <a:r>
              <a:rPr lang="en-GB" dirty="0">
                <a:solidFill>
                  <a:schemeClr val="bg1"/>
                </a:solidFill>
              </a:rPr>
              <a:t>-like-a-pro/</a:t>
            </a:r>
          </a:p>
        </p:txBody>
      </p:sp>
    </p:spTree>
    <p:extLst>
      <p:ext uri="{BB962C8B-B14F-4D97-AF65-F5344CB8AC3E}">
        <p14:creationId xmlns:p14="http://schemas.microsoft.com/office/powerpoint/2010/main" val="2513456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How many topics can I have?</a:t>
            </a:r>
          </a:p>
        </p:txBody>
      </p:sp>
    </p:spTree>
    <p:extLst>
      <p:ext uri="{BB962C8B-B14F-4D97-AF65-F5344CB8AC3E}">
        <p14:creationId xmlns:p14="http://schemas.microsoft.com/office/powerpoint/2010/main" val="2508476643"/>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How </a:t>
            </a:r>
            <a:r>
              <a:rPr lang="pl-PL" dirty="0" err="1">
                <a:solidFill>
                  <a:schemeClr val="bg1"/>
                </a:solidFill>
              </a:rPr>
              <a:t>many</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I </a:t>
            </a:r>
            <a:r>
              <a:rPr lang="pl-PL" dirty="0" err="1">
                <a:solidFill>
                  <a:schemeClr val="bg1"/>
                </a:solidFill>
              </a:rPr>
              <a:t>have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Advice: fewer large topics rather than many small topics. </a:t>
            </a:r>
          </a:p>
          <a:p>
            <a:r>
              <a:rPr lang="en-GB" dirty="0">
                <a:solidFill>
                  <a:schemeClr val="bg1"/>
                </a:solidFill>
              </a:rPr>
              <a:t>For example if we were storing notifications for users we would encourage a design with a single notifications topic partitioned by user id rather than a separate topic per user.</a:t>
            </a:r>
          </a:p>
          <a:p>
            <a:r>
              <a:rPr lang="en-GB" dirty="0">
                <a:solidFill>
                  <a:schemeClr val="bg1"/>
                </a:solidFill>
              </a:rPr>
              <a:t>The actual scalability is for the most part determined by the number of total partitions across all topics not the number of topics itself</a:t>
            </a:r>
          </a:p>
          <a:p>
            <a:r>
              <a:rPr lang="en-GB" dirty="0">
                <a:solidFill>
                  <a:schemeClr val="bg1"/>
                </a:solidFill>
              </a:rPr>
              <a:t>But</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27961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How </a:t>
            </a:r>
            <a:r>
              <a:rPr lang="pl-PL" dirty="0" err="1">
                <a:solidFill>
                  <a:schemeClr val="bg1"/>
                </a:solidFill>
              </a:rPr>
              <a:t>many</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I </a:t>
            </a:r>
            <a:r>
              <a:rPr lang="pl-PL" dirty="0" err="1">
                <a:solidFill>
                  <a:schemeClr val="bg1"/>
                </a:solidFill>
              </a:rPr>
              <a:t>have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fontAlgn="base"/>
            <a:endParaRPr lang="en-GB" dirty="0">
              <a:solidFill>
                <a:schemeClr val="bg1"/>
              </a:solidFill>
            </a:endParaRPr>
          </a:p>
          <a:p>
            <a:pPr fontAlgn="base"/>
            <a:r>
              <a:rPr lang="en-GB" dirty="0">
                <a:solidFill>
                  <a:schemeClr val="bg1"/>
                </a:solidFill>
              </a:rPr>
              <a:t>With Kafka's new </a:t>
            </a:r>
            <a:r>
              <a:rPr lang="en-GB" dirty="0" err="1">
                <a:solidFill>
                  <a:schemeClr val="bg1"/>
                </a:solidFill>
              </a:rPr>
              <a:t>KRaft</a:t>
            </a:r>
            <a:r>
              <a:rPr lang="en-GB" dirty="0">
                <a:solidFill>
                  <a:schemeClr val="bg1"/>
                </a:solidFill>
              </a:rPr>
              <a:t> mode, which entirely removes </a:t>
            </a:r>
            <a:r>
              <a:rPr lang="en-GB" dirty="0" err="1">
                <a:solidFill>
                  <a:schemeClr val="bg1"/>
                </a:solidFill>
              </a:rPr>
              <a:t>ZooKeeper</a:t>
            </a:r>
            <a:r>
              <a:rPr lang="en-GB" dirty="0">
                <a:solidFill>
                  <a:schemeClr val="bg1"/>
                </a:solidFill>
              </a:rPr>
              <a:t> from Kafka's architecture, a Kafka cluster can handle </a:t>
            </a:r>
            <a:r>
              <a:rPr lang="en-GB" b="1" dirty="0">
                <a:solidFill>
                  <a:schemeClr val="bg1"/>
                </a:solidFill>
              </a:rPr>
              <a:t>millions of topics/partitions</a:t>
            </a:r>
            <a:r>
              <a:rPr lang="en-GB" dirty="0">
                <a:solidFill>
                  <a:schemeClr val="bg1"/>
                </a:solidFill>
              </a:rPr>
              <a:t>. See </a:t>
            </a:r>
            <a:r>
              <a:rPr lang="en-GB" u="sng" dirty="0">
                <a:hlinkClick r:id="rId2"/>
              </a:rPr>
              <a:t>https://www.confluent.io/blog/kafka-without-zookeeper-a-sneak-peek/</a:t>
            </a:r>
            <a:r>
              <a:rPr lang="en-GB" dirty="0"/>
              <a:t> </a:t>
            </a:r>
            <a:r>
              <a:rPr lang="en-GB" dirty="0">
                <a:solidFill>
                  <a:schemeClr val="bg1"/>
                </a:solidFill>
              </a:rPr>
              <a:t>for details.</a:t>
            </a:r>
          </a:p>
        </p:txBody>
      </p:sp>
    </p:spTree>
    <p:extLst>
      <p:ext uri="{BB962C8B-B14F-4D97-AF65-F5344CB8AC3E}">
        <p14:creationId xmlns:p14="http://schemas.microsoft.com/office/powerpoint/2010/main" val="138168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GB" b="1" dirty="0"/>
              <a:t>How do I choose the number of partitions for a topic?</a:t>
            </a:r>
          </a:p>
        </p:txBody>
      </p:sp>
    </p:spTree>
    <p:extLst>
      <p:ext uri="{BB962C8B-B14F-4D97-AF65-F5344CB8AC3E}">
        <p14:creationId xmlns:p14="http://schemas.microsoft.com/office/powerpoint/2010/main" val="361864123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solidFill>
              </a:rPr>
              <a:t>Here is a more complete list of </a:t>
            </a:r>
            <a:r>
              <a:rPr lang="en-GB" dirty="0" err="1">
                <a:solidFill>
                  <a:schemeClr val="bg1"/>
                </a:solidFill>
              </a:rPr>
              <a:t>tradeoffs</a:t>
            </a:r>
            <a:r>
              <a:rPr lang="en-GB" dirty="0">
                <a:solidFill>
                  <a:schemeClr val="bg1"/>
                </a:solidFill>
              </a:rPr>
              <a:t> to consider:</a:t>
            </a:r>
          </a:p>
          <a:p>
            <a:r>
              <a:rPr lang="en-GB" dirty="0">
                <a:solidFill>
                  <a:schemeClr val="bg1"/>
                </a:solidFill>
              </a:rPr>
              <a:t>A partition is basically a directory of log files.</a:t>
            </a:r>
          </a:p>
          <a:p>
            <a:r>
              <a:rPr lang="en-GB" dirty="0">
                <a:solidFill>
                  <a:schemeClr val="bg1"/>
                </a:solidFill>
              </a:rPr>
              <a:t>Each partition must fit entirely on one machine. So if you have only one partition in your topic you cannot scale your write rate or retention beyond the capability of a single machine. If you have 1000 partitions you could potentially use 1000 machines.</a:t>
            </a:r>
          </a:p>
          <a:p>
            <a:r>
              <a:rPr lang="en-GB" dirty="0">
                <a:solidFill>
                  <a:schemeClr val="bg1"/>
                </a:solidFill>
              </a:rPr>
              <a:t>Each partition is totally ordered. If you want a total order over all writes you probably want to have just one partition.</a:t>
            </a:r>
            <a:br>
              <a:rPr lang="en-GB" dirty="0">
                <a:solidFill>
                  <a:schemeClr val="bg1"/>
                </a:solidFill>
              </a:rPr>
            </a:b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70123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Each partition is not consumed by more than one consumer thread/process in each consumer group. </a:t>
            </a:r>
          </a:p>
          <a:p>
            <a:r>
              <a:rPr lang="en-GB" dirty="0">
                <a:solidFill>
                  <a:schemeClr val="bg1"/>
                </a:solidFill>
              </a:rPr>
              <a:t>Many partitions can be consumed by a single process, though. So you can have 1000 partitions all consumed by a single process.</a:t>
            </a:r>
          </a:p>
          <a:p>
            <a:r>
              <a:rPr lang="en-GB" dirty="0">
                <a:solidFill>
                  <a:schemeClr val="bg1"/>
                </a:solidFill>
              </a:rPr>
              <a:t>Another way to say the above is that the partition count is a bound on the maximum consumer parallelism.</a:t>
            </a:r>
          </a:p>
          <a:p>
            <a:r>
              <a:rPr lang="en-GB" dirty="0">
                <a:solidFill>
                  <a:schemeClr val="bg1"/>
                </a:solidFill>
              </a:rPr>
              <a:t>More partitions will mean more files and hence can lead to smaller writes if you don't have enough memory to properly buffer the writes and coalesce them into larger writes</a:t>
            </a:r>
          </a:p>
          <a:p>
            <a:endParaRPr lang="en-GB" dirty="0">
              <a:solidFill>
                <a:schemeClr val="bg1"/>
              </a:solidFill>
            </a:endParaRPr>
          </a:p>
        </p:txBody>
      </p:sp>
    </p:spTree>
    <p:extLst>
      <p:ext uri="{BB962C8B-B14F-4D97-AF65-F5344CB8AC3E}">
        <p14:creationId xmlns:p14="http://schemas.microsoft.com/office/powerpoint/2010/main" val="1041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Each partition corresponds to several </a:t>
            </a:r>
            <a:r>
              <a:rPr lang="en-GB" dirty="0" err="1">
                <a:solidFill>
                  <a:schemeClr val="bg1"/>
                </a:solidFill>
              </a:rPr>
              <a:t>znodes</a:t>
            </a:r>
            <a:r>
              <a:rPr lang="en-GB" dirty="0">
                <a:solidFill>
                  <a:schemeClr val="bg1"/>
                </a:solidFill>
              </a:rPr>
              <a:t> in zookeeper. Zookeeper keeps everything in memory so this can eventually get out of hand.</a:t>
            </a:r>
          </a:p>
          <a:p>
            <a:r>
              <a:rPr lang="en-GB" dirty="0">
                <a:solidFill>
                  <a:schemeClr val="bg1"/>
                </a:solidFill>
              </a:rPr>
              <a:t>More partitions means longer leader fail-over time. Each partition can be handled quickly (milliseconds) but with thousands of partitions this can add up.</a:t>
            </a:r>
          </a:p>
          <a:p>
            <a:r>
              <a:rPr lang="en-GB" dirty="0">
                <a:solidFill>
                  <a:schemeClr val="bg1"/>
                </a:solidFill>
              </a:rPr>
              <a:t>When we checkpoint the consumer position we store one offset per partition so the more partitions the more expensive the position checkpoint is.</a:t>
            </a:r>
          </a:p>
          <a:p>
            <a:r>
              <a:rPr lang="en-GB" dirty="0">
                <a:solidFill>
                  <a:schemeClr val="bg1"/>
                </a:solidFill>
              </a:rPr>
              <a:t>It is possible to later expand the number of partitions BUT when we do so we do not attempt to reorganize the data in the topic. </a:t>
            </a:r>
          </a:p>
          <a:p>
            <a:r>
              <a:rPr lang="en-GB" dirty="0">
                <a:solidFill>
                  <a:schemeClr val="bg1"/>
                </a:solidFill>
              </a:rPr>
              <a:t>Note that I/O and file counts are really about #partitions/#brokers, so adding brokers will fix problems there; but zookeeper handles all partitions for the whole cluster so adding machines doesn't help.</a:t>
            </a:r>
          </a:p>
        </p:txBody>
      </p:sp>
    </p:spTree>
    <p:extLst>
      <p:ext uri="{BB962C8B-B14F-4D97-AF65-F5344CB8AC3E}">
        <p14:creationId xmlns:p14="http://schemas.microsoft.com/office/powerpoint/2010/main" val="15785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Thanks!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4996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Managing consumer group</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With the </a:t>
            </a:r>
            <a:r>
              <a:rPr lang="en-GB" dirty="0" err="1">
                <a:solidFill>
                  <a:schemeClr val="bg1"/>
                </a:solidFill>
              </a:rPr>
              <a:t>ConsumerGroupCommand</a:t>
            </a:r>
            <a:r>
              <a:rPr lang="en-GB" dirty="0">
                <a:solidFill>
                  <a:schemeClr val="bg1"/>
                </a:solidFill>
              </a:rPr>
              <a:t> tool, we can list, describe, or delete the consumer groups. </a:t>
            </a:r>
          </a:p>
          <a:p>
            <a:r>
              <a:rPr lang="en-GB" dirty="0">
                <a:solidFill>
                  <a:schemeClr val="bg1"/>
                </a:solidFill>
              </a:rPr>
              <a:t>The consumer group can be deleted manually, or automatically when the last committed offset for that group expires. </a:t>
            </a:r>
          </a:p>
          <a:p>
            <a:r>
              <a:rPr lang="en-GB" dirty="0">
                <a:solidFill>
                  <a:schemeClr val="bg1"/>
                </a:solidFill>
              </a:rPr>
              <a:t>Manual deletion works only if the group does not have any active members.</a:t>
            </a:r>
          </a:p>
        </p:txBody>
      </p:sp>
    </p:spTree>
    <p:extLst>
      <p:ext uri="{BB962C8B-B14F-4D97-AF65-F5344CB8AC3E}">
        <p14:creationId xmlns:p14="http://schemas.microsoft.com/office/powerpoint/2010/main" val="82788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7254</TotalTime>
  <Words>4029</Words>
  <Application>Microsoft Macintosh PowerPoint</Application>
  <PresentationFormat>Widescreen</PresentationFormat>
  <Paragraphs>370</Paragraphs>
  <Slides>88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88</vt:i4>
      </vt:variant>
    </vt:vector>
  </HeadingPairs>
  <TitlesOfParts>
    <vt:vector size="94" baseType="lpstr">
      <vt:lpstr>Arial</vt:lpstr>
      <vt:lpstr>Calibri</vt:lpstr>
      <vt:lpstr>Calibri Light</vt:lpstr>
      <vt:lpstr>Roboto</vt:lpstr>
      <vt:lpstr>Roboto Medium</vt:lpstr>
      <vt:lpstr>Office Theme</vt:lpstr>
      <vt:lpstr>Distributed Messaging with Apache Kafka</vt:lpstr>
      <vt:lpstr>Agenda</vt:lpstr>
      <vt:lpstr>Agenda</vt:lpstr>
      <vt:lpstr>Basic Kafka Operations</vt:lpstr>
      <vt:lpstr>Basic Kafka Operations</vt:lpstr>
      <vt:lpstr>Adding, modifying and removing topics</vt:lpstr>
      <vt:lpstr>Exercise 11</vt:lpstr>
      <vt:lpstr>Checking consumer position</vt:lpstr>
      <vt:lpstr>Managing consumer group</vt:lpstr>
      <vt:lpstr>Exercise 12</vt:lpstr>
      <vt:lpstr>Expanding your cluster</vt:lpstr>
      <vt:lpstr>Exercise 13</vt:lpstr>
      <vt:lpstr>Decommissioning brokers</vt:lpstr>
      <vt:lpstr>Other</vt:lpstr>
      <vt:lpstr>Other</vt:lpstr>
      <vt:lpstr>Geo Replication</vt:lpstr>
      <vt:lpstr>Geo Replication</vt:lpstr>
      <vt:lpstr>Replication and Geo-replication – why?</vt:lpstr>
      <vt:lpstr>Mirror Maker</vt:lpstr>
      <vt:lpstr>Replication types</vt:lpstr>
      <vt:lpstr>Broker Configuration Tuning</vt:lpstr>
      <vt:lpstr>A basic broker configuration might look something like this. You’ll see settings for topics, threads and logs.</vt:lpstr>
      <vt:lpstr>Replicating topics for high availability</vt:lpstr>
      <vt:lpstr>Replicating topics for high availability</vt:lpstr>
      <vt:lpstr>Creating and deleting topics</vt:lpstr>
      <vt:lpstr>Creating and deleting topics</vt:lpstr>
      <vt:lpstr>Internal topic settings for transactions and commits</vt:lpstr>
      <vt:lpstr>Internal topic settings for transactions and commits</vt:lpstr>
      <vt:lpstr>Internal topic settings for transactions and commits</vt:lpstr>
      <vt:lpstr>Improving request handling throughput by increasing I/O threads</vt:lpstr>
      <vt:lpstr>Increasing throughput for high latency connections</vt:lpstr>
      <vt:lpstr>Handling large message sizes</vt:lpstr>
      <vt:lpstr>Important Client Configs</vt:lpstr>
      <vt:lpstr>Important Producer Config</vt:lpstr>
      <vt:lpstr>Important Producer Config</vt:lpstr>
      <vt:lpstr>Important Producer Config</vt:lpstr>
      <vt:lpstr>Important Producer Config</vt:lpstr>
      <vt:lpstr>Important Producer Config</vt:lpstr>
      <vt:lpstr>Important Producer Config</vt:lpstr>
      <vt:lpstr>Important Consumer Config</vt:lpstr>
      <vt:lpstr>Important Consumer Config</vt:lpstr>
      <vt:lpstr>Important Consumer Config</vt:lpstr>
      <vt:lpstr>Important Consumer Config</vt:lpstr>
      <vt:lpstr>Important Consumer Config</vt:lpstr>
      <vt:lpstr>Java</vt:lpstr>
      <vt:lpstr>Java</vt:lpstr>
      <vt:lpstr>Java</vt:lpstr>
      <vt:lpstr>Java</vt:lpstr>
      <vt:lpstr>Hardware and OS</vt:lpstr>
      <vt:lpstr>Disk</vt:lpstr>
      <vt:lpstr>Disk</vt:lpstr>
      <vt:lpstr>Flush management</vt:lpstr>
      <vt:lpstr>Filesystem</vt:lpstr>
      <vt:lpstr>Memory</vt:lpstr>
      <vt:lpstr>CPU</vt:lpstr>
      <vt:lpstr>OS</vt:lpstr>
      <vt:lpstr>Zookeeper</vt:lpstr>
      <vt:lpstr>Zookeeper</vt:lpstr>
      <vt:lpstr>Why is Zookeeper necessary for Apache Kafka?</vt:lpstr>
      <vt:lpstr>Exercise 14</vt:lpstr>
      <vt:lpstr>Monitoring</vt:lpstr>
      <vt:lpstr>General rules of monitoring Kafka</vt:lpstr>
      <vt:lpstr>Kafka Monitoring</vt:lpstr>
      <vt:lpstr>Broker metrics</vt:lpstr>
      <vt:lpstr>Producer metrics</vt:lpstr>
      <vt:lpstr>Per topic metrics</vt:lpstr>
      <vt:lpstr>Zookeeper metrics</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Client Checklist</vt:lpstr>
      <vt:lpstr>Client Profiling</vt:lpstr>
      <vt:lpstr>Client Profiling</vt:lpstr>
      <vt:lpstr>How many topics can I have?</vt:lpstr>
      <vt:lpstr>How many topics can I have?</vt:lpstr>
      <vt:lpstr>How many topics can I have?</vt:lpstr>
      <vt:lpstr>How do I choose the number of partitions for a topic?</vt:lpstr>
      <vt:lpstr>How do I choose the number of partitions for a topic?</vt:lpstr>
      <vt:lpstr>How do I choose the number of partitions for a topic?</vt:lpstr>
      <vt:lpstr>How do I choose the number of partitions for a topic?</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 Basics</dc:title>
  <dc:creator>Dyminski, Mateusz (Nokia - PL/Wroclaw)</dc:creator>
  <cp:lastModifiedBy>Dyminski, Mateusz (Nokia - PL/Wroclaw)</cp:lastModifiedBy>
  <cp:revision>42</cp:revision>
  <dcterms:created xsi:type="dcterms:W3CDTF">2019-07-07T14:40:32Z</dcterms:created>
  <dcterms:modified xsi:type="dcterms:W3CDTF">2021-12-08T12:31:16Z</dcterms:modified>
</cp:coreProperties>
</file>